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57" r:id="rId4"/>
    <p:sldId id="267" r:id="rId5"/>
    <p:sldId id="259" r:id="rId6"/>
    <p:sldId id="260" r:id="rId7"/>
    <p:sldId id="261" r:id="rId8"/>
    <p:sldId id="262" r:id="rId9"/>
    <p:sldId id="263" r:id="rId10"/>
    <p:sldId id="264" r:id="rId11"/>
    <p:sldId id="265" r:id="rId12"/>
    <p:sldId id="268" r:id="rId13"/>
    <p:sldId id="266"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5" r:id="rId30"/>
    <p:sldId id="286" r:id="rId31"/>
    <p:sldId id="287" r:id="rId32"/>
    <p:sldId id="288" r:id="rId33"/>
    <p:sldId id="291" r:id="rId34"/>
    <p:sldId id="289" r:id="rId35"/>
    <p:sldId id="290" r:id="rId36"/>
    <p:sldId id="292" r:id="rId37"/>
    <p:sldId id="279"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0" autoAdjust="0"/>
    <p:restoredTop sz="86300" autoAdjust="0"/>
  </p:normalViewPr>
  <p:slideViewPr>
    <p:cSldViewPr snapToGrid="0">
      <p:cViewPr varScale="1">
        <p:scale>
          <a:sx n="99" d="100"/>
          <a:sy n="99" d="100"/>
        </p:scale>
        <p:origin x="76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A90FB-9DD4-4990-B687-C1A3830C2CFC}" type="datetimeFigureOut">
              <a:rPr lang="en-US" smtClean="0"/>
              <a:t>6/5/2017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F6F264-2A0E-4F4C-8908-E7E30E196001}" type="slidenum">
              <a:rPr lang="en-US" smtClean="0"/>
              <a:t>‹#›</a:t>
            </a:fld>
            <a:endParaRPr lang="en-US"/>
          </a:p>
        </p:txBody>
      </p:sp>
    </p:spTree>
    <p:extLst>
      <p:ext uri="{BB962C8B-B14F-4D97-AF65-F5344CB8AC3E}">
        <p14:creationId xmlns:p14="http://schemas.microsoft.com/office/powerpoint/2010/main" val="4008615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ata.giss.nasa.gov/gistemp/reference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Ozone watch program</a:t>
            </a:r>
          </a:p>
          <a:p>
            <a:r>
              <a:rPr lang="en-US" dirty="0"/>
              <a:t>Data are collected by satellite</a:t>
            </a:r>
          </a:p>
          <a:p>
            <a:endParaRPr lang="en-US" dirty="0"/>
          </a:p>
          <a:p>
            <a:r>
              <a:rPr lang="en-US" sz="1200" b="0" i="0" kern="1200" dirty="0">
                <a:solidFill>
                  <a:schemeClr val="tx1"/>
                </a:solidFill>
                <a:effectLst/>
                <a:latin typeface="+mn-lt"/>
                <a:ea typeface="+mn-ea"/>
                <a:cs typeface="+mn-cs"/>
              </a:rPr>
              <a:t>Ozone is a colorless gas. Chemically, ozone is very active; it reacts readily with a great many other substances. Near the Earth’s surface, those reactions cause rubber to crack, hurt plant life, and damage people’s lung tissues. But ozone also absorbs harmful components of sunlight, known as “ultraviolet B”, or “UV-B”. High above the surface, above even the weather systems, a tenuous layer of ozone gas absorbs UV-B, protecting living things below.</a:t>
            </a:r>
            <a:endParaRPr lang="en-US" dirty="0"/>
          </a:p>
          <a:p>
            <a:endParaRPr lang="en-US" dirty="0"/>
          </a:p>
          <a:p>
            <a:r>
              <a:rPr lang="en-US" sz="1200" b="0" i="0" kern="1200" dirty="0">
                <a:solidFill>
                  <a:schemeClr val="tx1"/>
                </a:solidFill>
                <a:effectLst/>
                <a:latin typeface="+mn-lt"/>
                <a:ea typeface="+mn-ea"/>
                <a:cs typeface="+mn-cs"/>
              </a:rPr>
              <a:t>The Dobson Unit (DU) is the unit of measure for total ozone. If you were to take all the ozone in a column of air stretching from the surface of the earth to space, and bring all that ozone to standard temperature (0 °Celsius) and pressure (1013.25 millibars, or one atmosphere, or “</a:t>
            </a:r>
            <a:r>
              <a:rPr lang="en-US" sz="1200" b="0" i="0" kern="1200" dirty="0" err="1">
                <a:solidFill>
                  <a:schemeClr val="tx1"/>
                </a:solidFill>
                <a:effectLst/>
                <a:latin typeface="+mn-lt"/>
                <a:ea typeface="+mn-ea"/>
                <a:cs typeface="+mn-cs"/>
              </a:rPr>
              <a:t>atm</a:t>
            </a:r>
            <a:r>
              <a:rPr lang="en-US" sz="1200" b="0" i="0" kern="1200" dirty="0">
                <a:solidFill>
                  <a:schemeClr val="tx1"/>
                </a:solidFill>
                <a:effectLst/>
                <a:latin typeface="+mn-lt"/>
                <a:ea typeface="+mn-ea"/>
                <a:cs typeface="+mn-cs"/>
              </a:rPr>
              <a:t>”), the column would be about 0.3 centimeters thick. Thus, the total ozone would be 0.3 </a:t>
            </a:r>
            <a:r>
              <a:rPr lang="en-US" sz="1200" b="0" i="0" kern="1200" dirty="0" err="1">
                <a:solidFill>
                  <a:schemeClr val="tx1"/>
                </a:solidFill>
                <a:effectLst/>
                <a:latin typeface="+mn-lt"/>
                <a:ea typeface="+mn-ea"/>
                <a:cs typeface="+mn-cs"/>
              </a:rPr>
              <a:t>atm</a:t>
            </a:r>
            <a:r>
              <a:rPr lang="en-US" sz="1200" b="0" i="0" kern="1200" dirty="0">
                <a:solidFill>
                  <a:schemeClr val="tx1"/>
                </a:solidFill>
                <a:effectLst/>
                <a:latin typeface="+mn-lt"/>
                <a:ea typeface="+mn-ea"/>
                <a:cs typeface="+mn-cs"/>
              </a:rPr>
              <a:t>-cm. To make the units easier to work with, the “Dobson Unit” is defined to be 0.001 </a:t>
            </a:r>
            <a:r>
              <a:rPr lang="en-US" sz="1200" b="0" i="0" kern="1200" dirty="0" err="1">
                <a:solidFill>
                  <a:schemeClr val="tx1"/>
                </a:solidFill>
                <a:effectLst/>
                <a:latin typeface="+mn-lt"/>
                <a:ea typeface="+mn-ea"/>
                <a:cs typeface="+mn-cs"/>
              </a:rPr>
              <a:t>atm</a:t>
            </a:r>
            <a:r>
              <a:rPr lang="en-US" sz="1200" b="0" i="0" kern="1200" dirty="0">
                <a:solidFill>
                  <a:schemeClr val="tx1"/>
                </a:solidFill>
                <a:effectLst/>
                <a:latin typeface="+mn-lt"/>
                <a:ea typeface="+mn-ea"/>
                <a:cs typeface="+mn-cs"/>
              </a:rPr>
              <a:t>-cm. Our 0.3 </a:t>
            </a:r>
            <a:r>
              <a:rPr lang="en-US" sz="1200" b="0" i="0" kern="1200" dirty="0" err="1">
                <a:solidFill>
                  <a:schemeClr val="tx1"/>
                </a:solidFill>
                <a:effectLst/>
                <a:latin typeface="+mn-lt"/>
                <a:ea typeface="+mn-ea"/>
                <a:cs typeface="+mn-cs"/>
              </a:rPr>
              <a:t>atm</a:t>
            </a:r>
            <a:r>
              <a:rPr lang="en-US" sz="1200" b="0" i="0" kern="1200" dirty="0">
                <a:solidFill>
                  <a:schemeClr val="tx1"/>
                </a:solidFill>
                <a:effectLst/>
                <a:latin typeface="+mn-lt"/>
                <a:ea typeface="+mn-ea"/>
                <a:cs typeface="+mn-cs"/>
              </a:rPr>
              <a:t>-cm would be 300 DU.</a:t>
            </a:r>
          </a:p>
          <a:p>
            <a:endParaRPr lang="en-US" sz="1200" b="0" i="0" kern="1200" dirty="0">
              <a:solidFill>
                <a:schemeClr val="tx1"/>
              </a:solidFill>
              <a:effectLst/>
              <a:latin typeface="+mn-lt"/>
              <a:ea typeface="+mn-ea"/>
              <a:cs typeface="+mn-cs"/>
            </a:endParaRPr>
          </a:p>
          <a:p>
            <a:r>
              <a:rPr lang="en-US" dirty="0"/>
              <a:t>Data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TOMS(</a:t>
            </a:r>
            <a:r>
              <a:rPr lang="en-US" sz="1200" b="1" i="0" kern="1200" dirty="0">
                <a:solidFill>
                  <a:schemeClr val="tx1"/>
                </a:solidFill>
                <a:effectLst/>
                <a:latin typeface="+mn-lt"/>
                <a:ea typeface="+mn-ea"/>
                <a:cs typeface="+mn-cs"/>
              </a:rPr>
              <a:t>Total Ozone Mapping Spectrometer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Ozone Mapping and Profiler Suite (OMPS) is the next generation of back-scattered </a:t>
            </a:r>
            <a:r>
              <a:rPr lang="en-US" sz="1200" b="0" i="0" kern="1200" dirty="0" err="1">
                <a:solidFill>
                  <a:schemeClr val="tx1"/>
                </a:solidFill>
                <a:effectLst/>
                <a:latin typeface="+mn-lt"/>
                <a:ea typeface="+mn-ea"/>
                <a:cs typeface="+mn-cs"/>
              </a:rPr>
              <a:t>UltraViolet</a:t>
            </a:r>
            <a:r>
              <a:rPr lang="en-US" sz="1200" b="0" i="0" kern="1200" dirty="0">
                <a:solidFill>
                  <a:schemeClr val="tx1"/>
                </a:solidFill>
                <a:effectLst/>
                <a:latin typeface="+mn-lt"/>
                <a:ea typeface="+mn-ea"/>
                <a:cs typeface="+mn-cs"/>
              </a:rPr>
              <a:t> (BUV) radiation sensors</a:t>
            </a:r>
            <a:endParaRPr lang="en-US" dirty="0"/>
          </a:p>
          <a:p>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5</a:t>
            </a:fld>
            <a:endParaRPr lang="en-US"/>
          </a:p>
        </p:txBody>
      </p:sp>
    </p:spTree>
    <p:extLst>
      <p:ext uri="{BB962C8B-B14F-4D97-AF65-F5344CB8AC3E}">
        <p14:creationId xmlns:p14="http://schemas.microsoft.com/office/powerpoint/2010/main" val="30168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15</a:t>
            </a:fld>
            <a:endParaRPr lang="en-US"/>
          </a:p>
        </p:txBody>
      </p:sp>
    </p:spTree>
    <p:extLst>
      <p:ext uri="{BB962C8B-B14F-4D97-AF65-F5344CB8AC3E}">
        <p14:creationId xmlns:p14="http://schemas.microsoft.com/office/powerpoint/2010/main" val="1164603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most statistical methods when translated into the functional domain are designed to model purely amplitude variation.</a:t>
            </a:r>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18</a:t>
            </a:fld>
            <a:endParaRPr lang="en-US"/>
          </a:p>
        </p:txBody>
      </p:sp>
    </p:spTree>
    <p:extLst>
      <p:ext uri="{BB962C8B-B14F-4D97-AF65-F5344CB8AC3E}">
        <p14:creationId xmlns:p14="http://schemas.microsoft.com/office/powerpoint/2010/main" val="2582970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19</a:t>
            </a:fld>
            <a:endParaRPr lang="en-US"/>
          </a:p>
        </p:txBody>
      </p:sp>
    </p:spTree>
    <p:extLst>
      <p:ext uri="{BB962C8B-B14F-4D97-AF65-F5344CB8AC3E}">
        <p14:creationId xmlns:p14="http://schemas.microsoft.com/office/powerpoint/2010/main" val="320756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a:t>
            </a:r>
            <a:r>
              <a:rPr lang="zh-CN" altLang="en-US" dirty="0"/>
              <a:t> </a:t>
            </a:r>
            <a:r>
              <a:rPr lang="en-US" altLang="zh-CN" dirty="0"/>
              <a:t>is a metric:</a:t>
            </a:r>
          </a:p>
          <a:p>
            <a:pPr marL="228600" indent="-228600">
              <a:buAutoNum type="arabicPeriod"/>
            </a:pPr>
            <a:r>
              <a:rPr lang="en-US" dirty="0"/>
              <a:t>Symmetric</a:t>
            </a:r>
          </a:p>
          <a:p>
            <a:pPr marL="228600" indent="-228600">
              <a:buAutoNum type="arabicPeriod"/>
            </a:pPr>
            <a:r>
              <a:rPr lang="en-US" dirty="0"/>
              <a:t>Positive definite</a:t>
            </a:r>
          </a:p>
          <a:p>
            <a:pPr marL="228600" indent="-228600">
              <a:buAutoNum type="arabicPeriod"/>
            </a:pPr>
            <a:r>
              <a:rPr lang="en-US" dirty="0"/>
              <a:t>Triangle inequality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23</a:t>
            </a:fld>
            <a:endParaRPr lang="en-US"/>
          </a:p>
        </p:txBody>
      </p:sp>
    </p:spTree>
    <p:extLst>
      <p:ext uri="{BB962C8B-B14F-4D97-AF65-F5344CB8AC3E}">
        <p14:creationId xmlns:p14="http://schemas.microsoft.com/office/powerpoint/2010/main" val="2345486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 increase rapidly in the first 15 weeks of a year and drop quickly to reach minimum at around 38 week and then rise back to value of beginning of the year</a:t>
            </a:r>
          </a:p>
          <a:p>
            <a:endParaRPr lang="en-US" dirty="0"/>
          </a:p>
          <a:p>
            <a:r>
              <a:rPr lang="en-US" dirty="0" err="1"/>
              <a:t>VarCov</a:t>
            </a:r>
            <a:r>
              <a:rPr lang="en-US" dirty="0"/>
              <a:t>: variation  showed typical time series characteristics.</a:t>
            </a:r>
          </a:p>
          <a:p>
            <a:r>
              <a:rPr lang="en-US" dirty="0"/>
              <a:t>very low in the beginning of the year due to subtracting the start number of ozone level. So it is increasing, but we do see a big jumper at around 20 week and two spikes at around 30 week and end of the year. So the most variable period of the global ozone is after 20 week of the year and especially around 30 week and 43 week</a:t>
            </a:r>
          </a:p>
        </p:txBody>
      </p:sp>
      <p:sp>
        <p:nvSpPr>
          <p:cNvPr id="4" name="Slide Number Placeholder 3"/>
          <p:cNvSpPr>
            <a:spLocks noGrp="1"/>
          </p:cNvSpPr>
          <p:nvPr>
            <p:ph type="sldNum" sz="quarter" idx="10"/>
          </p:nvPr>
        </p:nvSpPr>
        <p:spPr/>
        <p:txBody>
          <a:bodyPr/>
          <a:lstStyle/>
          <a:p>
            <a:fld id="{E9F6F264-2A0E-4F4C-8908-E7E30E196001}" type="slidenum">
              <a:rPr lang="en-US" smtClean="0"/>
              <a:t>24</a:t>
            </a:fld>
            <a:endParaRPr lang="en-US"/>
          </a:p>
        </p:txBody>
      </p:sp>
    </p:spTree>
    <p:extLst>
      <p:ext uri="{BB962C8B-B14F-4D97-AF65-F5344CB8AC3E}">
        <p14:creationId xmlns:p14="http://schemas.microsoft.com/office/powerpoint/2010/main" val="1665060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 is </a:t>
            </a:r>
          </a:p>
        </p:txBody>
      </p:sp>
      <p:sp>
        <p:nvSpPr>
          <p:cNvPr id="4" name="Slide Number Placeholder 3"/>
          <p:cNvSpPr>
            <a:spLocks noGrp="1"/>
          </p:cNvSpPr>
          <p:nvPr>
            <p:ph type="sldNum" sz="quarter" idx="10"/>
          </p:nvPr>
        </p:nvSpPr>
        <p:spPr/>
        <p:txBody>
          <a:bodyPr/>
          <a:lstStyle/>
          <a:p>
            <a:fld id="{E9F6F264-2A0E-4F4C-8908-E7E30E196001}" type="slidenum">
              <a:rPr lang="en-US" smtClean="0"/>
              <a:t>25</a:t>
            </a:fld>
            <a:endParaRPr lang="en-US"/>
          </a:p>
        </p:txBody>
      </p:sp>
    </p:spTree>
    <p:extLst>
      <p:ext uri="{BB962C8B-B14F-4D97-AF65-F5344CB8AC3E}">
        <p14:creationId xmlns:p14="http://schemas.microsoft.com/office/powerpoint/2010/main" val="1236527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US" altLang="zh-CN" dirty="0"/>
              <a:t>cores were </a:t>
            </a:r>
            <a:r>
              <a:rPr lang="en-US" altLang="zh-CN" dirty="0" err="1"/>
              <a:t>ploted</a:t>
            </a:r>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28</a:t>
            </a:fld>
            <a:endParaRPr lang="en-US"/>
          </a:p>
        </p:txBody>
      </p:sp>
    </p:spTree>
    <p:extLst>
      <p:ext uri="{BB962C8B-B14F-4D97-AF65-F5344CB8AC3E}">
        <p14:creationId xmlns:p14="http://schemas.microsoft.com/office/powerpoint/2010/main" val="3771627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1995 and 1996 are missing</a:t>
            </a:r>
          </a:p>
          <a:p>
            <a:r>
              <a:rPr lang="en-US" dirty="0"/>
              <a:t>Design matrix is in list form</a:t>
            </a:r>
          </a:p>
        </p:txBody>
      </p:sp>
      <p:sp>
        <p:nvSpPr>
          <p:cNvPr id="4" name="Slide Number Placeholder 3"/>
          <p:cNvSpPr>
            <a:spLocks noGrp="1"/>
          </p:cNvSpPr>
          <p:nvPr>
            <p:ph type="sldNum" sz="quarter" idx="10"/>
          </p:nvPr>
        </p:nvSpPr>
        <p:spPr/>
        <p:txBody>
          <a:bodyPr/>
          <a:lstStyle/>
          <a:p>
            <a:fld id="{E9F6F264-2A0E-4F4C-8908-E7E30E196001}" type="slidenum">
              <a:rPr lang="en-US" smtClean="0"/>
              <a:t>29</a:t>
            </a:fld>
            <a:endParaRPr lang="en-US"/>
          </a:p>
        </p:txBody>
      </p:sp>
    </p:spTree>
    <p:extLst>
      <p:ext uri="{BB962C8B-B14F-4D97-AF65-F5344CB8AC3E}">
        <p14:creationId xmlns:p14="http://schemas.microsoft.com/office/powerpoint/2010/main" val="1593921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30</a:t>
            </a:fld>
            <a:endParaRPr lang="en-US"/>
          </a:p>
        </p:txBody>
      </p:sp>
    </p:spTree>
    <p:extLst>
      <p:ext uri="{BB962C8B-B14F-4D97-AF65-F5344CB8AC3E}">
        <p14:creationId xmlns:p14="http://schemas.microsoft.com/office/powerpoint/2010/main" val="14007215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combination of a high-dimensional</a:t>
            </a:r>
          </a:p>
          <a:p>
            <a:r>
              <a:rPr lang="en-US" sz="1200" b="0" i="0" u="none" strike="noStrike" kern="1200" baseline="0" dirty="0">
                <a:solidFill>
                  <a:schemeClr val="tx1"/>
                </a:solidFill>
                <a:latin typeface="+mn-lt"/>
                <a:ea typeface="+mn-ea"/>
                <a:cs typeface="+mn-cs"/>
              </a:rPr>
              <a:t>basis with a roughness penalty reduces the possibilities that either</a:t>
            </a:r>
          </a:p>
          <a:p>
            <a:pPr marL="228600" indent="-228600">
              <a:buAutoNum type="alphaLcParenBoth"/>
            </a:pPr>
            <a:r>
              <a:rPr lang="en-US" sz="1200" b="0" i="0" u="none" strike="noStrike" kern="1200" baseline="0" dirty="0">
                <a:solidFill>
                  <a:schemeClr val="tx1"/>
                </a:solidFill>
                <a:latin typeface="+mn-lt"/>
                <a:ea typeface="+mn-ea"/>
                <a:cs typeface="+mn-cs"/>
              </a:rPr>
              <a:t>Important features are missed</a:t>
            </a:r>
          </a:p>
          <a:p>
            <a:pPr marL="228600" indent="-228600">
              <a:buAutoNum type="alphaLcParenBoth"/>
            </a:pPr>
            <a:r>
              <a:rPr lang="en-US" sz="1200" b="0" i="0" u="none" strike="noStrike" kern="1200" baseline="0" dirty="0">
                <a:solidFill>
                  <a:schemeClr val="tx1"/>
                </a:solidFill>
                <a:latin typeface="+mn-lt"/>
                <a:ea typeface="+mn-ea"/>
                <a:cs typeface="+mn-cs"/>
              </a:rPr>
              <a:t>extraneous features are forced into the image by using a basis set that is too small for the application.</a:t>
            </a:r>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31</a:t>
            </a:fld>
            <a:endParaRPr lang="en-US"/>
          </a:p>
        </p:txBody>
      </p:sp>
    </p:spTree>
    <p:extLst>
      <p:ext uri="{BB962C8B-B14F-4D97-AF65-F5344CB8AC3E}">
        <p14:creationId xmlns:p14="http://schemas.microsoft.com/office/powerpoint/2010/main" val="266271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6</a:t>
            </a:fld>
            <a:endParaRPr lang="en-US"/>
          </a:p>
        </p:txBody>
      </p:sp>
    </p:spTree>
    <p:extLst>
      <p:ext uri="{BB962C8B-B14F-4D97-AF65-F5344CB8AC3E}">
        <p14:creationId xmlns:p14="http://schemas.microsoft.com/office/powerpoint/2010/main" val="952089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Intercept:</a:t>
            </a:r>
          </a:p>
          <a:p>
            <a:r>
              <a:rPr lang="en-US" dirty="0"/>
              <a:t>Ozone increase from 8</a:t>
            </a:r>
            <a:r>
              <a:rPr lang="en-US" baseline="30000" dirty="0"/>
              <a:t>th</a:t>
            </a:r>
            <a:r>
              <a:rPr lang="en-US" dirty="0"/>
              <a:t> week and reach max around 20 to 35 week, then drop to lowest point at 46 week and increase to another peak at 49 week and drop back to baseline</a:t>
            </a:r>
          </a:p>
          <a:p>
            <a:r>
              <a:rPr lang="en-US" dirty="0"/>
              <a:t>Temperature:</a:t>
            </a:r>
          </a:p>
          <a:p>
            <a:r>
              <a:rPr lang="en-US" dirty="0"/>
              <a:t>High temp would increase ozone level from 0 to 23 week and from 35 to 53 week. But lower ozone from 24 to 35 week a little</a:t>
            </a:r>
          </a:p>
          <a:p>
            <a:r>
              <a:rPr lang="en-US" dirty="0"/>
              <a:t>CO2:</a:t>
            </a:r>
          </a:p>
          <a:p>
            <a:r>
              <a:rPr lang="en-US" dirty="0"/>
              <a:t>High CO2 is lowering the Ozone level throughout the year, but most dramatic from 30 to 43 week</a:t>
            </a:r>
          </a:p>
          <a:p>
            <a:r>
              <a:rPr lang="en-US" dirty="0"/>
              <a:t>Precipitation:</a:t>
            </a:r>
          </a:p>
          <a:p>
            <a:r>
              <a:rPr lang="en-US" dirty="0"/>
              <a:t>High precipitation is associated with lower ozone especially from 9 to 44 week, </a:t>
            </a:r>
          </a:p>
        </p:txBody>
      </p:sp>
      <p:sp>
        <p:nvSpPr>
          <p:cNvPr id="4" name="Slide Number Placeholder 3"/>
          <p:cNvSpPr>
            <a:spLocks noGrp="1"/>
          </p:cNvSpPr>
          <p:nvPr>
            <p:ph type="sldNum" sz="quarter" idx="10"/>
          </p:nvPr>
        </p:nvSpPr>
        <p:spPr/>
        <p:txBody>
          <a:bodyPr/>
          <a:lstStyle/>
          <a:p>
            <a:fld id="{E9F6F264-2A0E-4F4C-8908-E7E30E196001}" type="slidenum">
              <a:rPr lang="en-US" smtClean="0"/>
              <a:t>32</a:t>
            </a:fld>
            <a:endParaRPr lang="en-US"/>
          </a:p>
        </p:txBody>
      </p:sp>
    </p:spTree>
    <p:extLst>
      <p:ext uri="{BB962C8B-B14F-4D97-AF65-F5344CB8AC3E}">
        <p14:creationId xmlns:p14="http://schemas.microsoft.com/office/powerpoint/2010/main" val="909363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there is no significant effects just like the very low R2 is indicating. There might be weak association but never significant.</a:t>
            </a:r>
          </a:p>
        </p:txBody>
      </p:sp>
      <p:sp>
        <p:nvSpPr>
          <p:cNvPr id="4" name="Slide Number Placeholder 3"/>
          <p:cNvSpPr>
            <a:spLocks noGrp="1"/>
          </p:cNvSpPr>
          <p:nvPr>
            <p:ph type="sldNum" sz="quarter" idx="10"/>
          </p:nvPr>
        </p:nvSpPr>
        <p:spPr/>
        <p:txBody>
          <a:bodyPr/>
          <a:lstStyle/>
          <a:p>
            <a:fld id="{E9F6F264-2A0E-4F4C-8908-E7E30E196001}" type="slidenum">
              <a:rPr lang="en-US" smtClean="0"/>
              <a:t>34</a:t>
            </a:fld>
            <a:endParaRPr lang="en-US"/>
          </a:p>
        </p:txBody>
      </p:sp>
    </p:spTree>
    <p:extLst>
      <p:ext uri="{BB962C8B-B14F-4D97-AF65-F5344CB8AC3E}">
        <p14:creationId xmlns:p14="http://schemas.microsoft.com/office/powerpoint/2010/main" val="1053674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35</a:t>
            </a:fld>
            <a:endParaRPr lang="en-US"/>
          </a:p>
        </p:txBody>
      </p:sp>
    </p:spTree>
    <p:extLst>
      <p:ext uri="{BB962C8B-B14F-4D97-AF65-F5344CB8AC3E}">
        <p14:creationId xmlns:p14="http://schemas.microsoft.com/office/powerpoint/2010/main" val="648829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Goddard Institute for Space Studies (GISS) Surface Temperature Analysis (GISTEMP) is an estimate of global surface temperature change. Graphs and tables are updated around the middle of every month using current data files from NOAA GHCN v3 (meteorological stations), ERSST v4 (ocean areas), and SCAR (Antarctic stations), combined as described in our December 2010 publication (</a:t>
            </a:r>
            <a:r>
              <a:rPr lang="en-US" sz="1200" b="0" i="0" u="none" strike="noStrike" kern="1200" dirty="0">
                <a:solidFill>
                  <a:schemeClr val="tx1"/>
                </a:solidFill>
                <a:effectLst/>
                <a:latin typeface="+mn-lt"/>
                <a:ea typeface="+mn-ea"/>
                <a:cs typeface="+mn-cs"/>
                <a:hlinkClick r:id="rId3"/>
              </a:rPr>
              <a:t>Hansen et al. 2010</a:t>
            </a:r>
            <a:r>
              <a:rPr lang="en-US" sz="1200" b="0" i="0" kern="1200" dirty="0">
                <a:solidFill>
                  <a:schemeClr val="tx1"/>
                </a:solidFill>
                <a:effectLst/>
                <a:latin typeface="+mn-lt"/>
                <a:ea typeface="+mn-ea"/>
                <a:cs typeface="+mn-cs"/>
              </a:rPr>
              <a:t>). These updated files incorporate reports for the previous month and also late reports and corrections for earlier months.</a:t>
            </a:r>
          </a:p>
          <a:p>
            <a:r>
              <a:rPr lang="en-US" sz="1200" b="0" i="0" kern="1200" dirty="0">
                <a:solidFill>
                  <a:schemeClr val="tx1"/>
                </a:solidFill>
                <a:effectLst/>
                <a:latin typeface="+mn-lt"/>
                <a:ea typeface="+mn-ea"/>
                <a:cs typeface="+mn-cs"/>
              </a:rPr>
              <a:t>Deviation from 1951-1980 means</a:t>
            </a:r>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7</a:t>
            </a:fld>
            <a:endParaRPr lang="en-US"/>
          </a:p>
        </p:txBody>
      </p:sp>
    </p:spTree>
    <p:extLst>
      <p:ext uri="{BB962C8B-B14F-4D97-AF65-F5344CB8AC3E}">
        <p14:creationId xmlns:p14="http://schemas.microsoft.com/office/powerpoint/2010/main" val="140336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8</a:t>
            </a:fld>
            <a:endParaRPr lang="en-US"/>
          </a:p>
        </p:txBody>
      </p:sp>
    </p:spTree>
    <p:extLst>
      <p:ext uri="{BB962C8B-B14F-4D97-AF65-F5344CB8AC3E}">
        <p14:creationId xmlns:p14="http://schemas.microsoft.com/office/powerpoint/2010/main" val="680558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precipitation data are quality-controlled, multi-sensor (radar and rain gauge) precipitation estimates obtained from National Weather Service (NWS) River Forecast Centers (RFCs).</a:t>
            </a:r>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9</a:t>
            </a:fld>
            <a:endParaRPr lang="en-US"/>
          </a:p>
        </p:txBody>
      </p:sp>
    </p:spTree>
    <p:extLst>
      <p:ext uri="{BB962C8B-B14F-4D97-AF65-F5344CB8AC3E}">
        <p14:creationId xmlns:p14="http://schemas.microsoft.com/office/powerpoint/2010/main" val="998542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1995 is missing</a:t>
            </a:r>
          </a:p>
          <a:p>
            <a:r>
              <a:rPr lang="en-US" dirty="0"/>
              <a:t>Ozone level is decreasing</a:t>
            </a:r>
          </a:p>
        </p:txBody>
      </p:sp>
      <p:sp>
        <p:nvSpPr>
          <p:cNvPr id="4" name="Slide Number Placeholder 3"/>
          <p:cNvSpPr>
            <a:spLocks noGrp="1"/>
          </p:cNvSpPr>
          <p:nvPr>
            <p:ph type="sldNum" sz="quarter" idx="10"/>
          </p:nvPr>
        </p:nvSpPr>
        <p:spPr/>
        <p:txBody>
          <a:bodyPr/>
          <a:lstStyle/>
          <a:p>
            <a:fld id="{E9F6F264-2A0E-4F4C-8908-E7E30E196001}" type="slidenum">
              <a:rPr lang="en-US" smtClean="0"/>
              <a:t>10</a:t>
            </a:fld>
            <a:endParaRPr lang="en-US"/>
          </a:p>
        </p:txBody>
      </p:sp>
    </p:spTree>
    <p:extLst>
      <p:ext uri="{BB962C8B-B14F-4D97-AF65-F5344CB8AC3E}">
        <p14:creationId xmlns:p14="http://schemas.microsoft.com/office/powerpoint/2010/main" val="2540194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to multivariate analysis</a:t>
            </a:r>
          </a:p>
        </p:txBody>
      </p:sp>
      <p:sp>
        <p:nvSpPr>
          <p:cNvPr id="4" name="Slide Number Placeholder 3"/>
          <p:cNvSpPr>
            <a:spLocks noGrp="1"/>
          </p:cNvSpPr>
          <p:nvPr>
            <p:ph type="sldNum" sz="quarter" idx="10"/>
          </p:nvPr>
        </p:nvSpPr>
        <p:spPr/>
        <p:txBody>
          <a:bodyPr/>
          <a:lstStyle/>
          <a:p>
            <a:fld id="{E9F6F264-2A0E-4F4C-8908-E7E30E196001}" type="slidenum">
              <a:rPr lang="en-US" smtClean="0"/>
              <a:t>12</a:t>
            </a:fld>
            <a:endParaRPr lang="en-US"/>
          </a:p>
        </p:txBody>
      </p:sp>
    </p:spTree>
    <p:extLst>
      <p:ext uri="{BB962C8B-B14F-4D97-AF65-F5344CB8AC3E}">
        <p14:creationId xmlns:p14="http://schemas.microsoft.com/office/powerpoint/2010/main" val="4232828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Wavelets base functions are modeling oscillations starts with 0 </a:t>
            </a:r>
            <a:r>
              <a:rPr lang="en-US" dirty="0" err="1"/>
              <a:t>var</a:t>
            </a:r>
            <a:r>
              <a:rPr lang="en-US" dirty="0"/>
              <a:t> and end with 0 </a:t>
            </a:r>
            <a:r>
              <a:rPr lang="en-US" dirty="0" err="1"/>
              <a:t>var</a:t>
            </a:r>
            <a:endParaRPr lang="en-US" dirty="0"/>
          </a:p>
        </p:txBody>
      </p:sp>
      <p:sp>
        <p:nvSpPr>
          <p:cNvPr id="4" name="Slide Number Placeholder 3"/>
          <p:cNvSpPr>
            <a:spLocks noGrp="1"/>
          </p:cNvSpPr>
          <p:nvPr>
            <p:ph type="sldNum" sz="quarter" idx="10"/>
          </p:nvPr>
        </p:nvSpPr>
        <p:spPr/>
        <p:txBody>
          <a:bodyPr/>
          <a:lstStyle/>
          <a:p>
            <a:fld id="{E9F6F264-2A0E-4F4C-8908-E7E30E196001}" type="slidenum">
              <a:rPr lang="en-US" smtClean="0"/>
              <a:t>13</a:t>
            </a:fld>
            <a:endParaRPr lang="en-US"/>
          </a:p>
        </p:txBody>
      </p:sp>
    </p:spTree>
    <p:extLst>
      <p:ext uri="{BB962C8B-B14F-4D97-AF65-F5344CB8AC3E}">
        <p14:creationId xmlns:p14="http://schemas.microsoft.com/office/powerpoint/2010/main" val="4190702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in R, c0 = 1/sqrt(T), c1~ck = sqrt(2/T) to make sure they are orthogonal</a:t>
            </a:r>
          </a:p>
        </p:txBody>
      </p:sp>
      <p:sp>
        <p:nvSpPr>
          <p:cNvPr id="4" name="Slide Number Placeholder 3"/>
          <p:cNvSpPr>
            <a:spLocks noGrp="1"/>
          </p:cNvSpPr>
          <p:nvPr>
            <p:ph type="sldNum" sz="quarter" idx="10"/>
          </p:nvPr>
        </p:nvSpPr>
        <p:spPr/>
        <p:txBody>
          <a:bodyPr/>
          <a:lstStyle/>
          <a:p>
            <a:fld id="{E9F6F264-2A0E-4F4C-8908-E7E30E196001}" type="slidenum">
              <a:rPr lang="en-US" smtClean="0"/>
              <a:t>14</a:t>
            </a:fld>
            <a:endParaRPr lang="en-US"/>
          </a:p>
        </p:txBody>
      </p:sp>
    </p:spTree>
    <p:extLst>
      <p:ext uri="{BB962C8B-B14F-4D97-AF65-F5344CB8AC3E}">
        <p14:creationId xmlns:p14="http://schemas.microsoft.com/office/powerpoint/2010/main" val="1448857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BD8899-283A-47C7-8C93-BEA874387481}"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2859428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BD8899-283A-47C7-8C93-BEA874387481}"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221167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BD8899-283A-47C7-8C93-BEA874387481}"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2940505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BD8899-283A-47C7-8C93-BEA874387481}"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3782777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BD8899-283A-47C7-8C93-BEA874387481}"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1716189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BD8899-283A-47C7-8C93-BEA874387481}"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92365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BD8899-283A-47C7-8C93-BEA874387481}" type="datetimeFigureOut">
              <a:rPr lang="en-US" smtClean="0"/>
              <a:t>6/5/2017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1799068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BD8899-283A-47C7-8C93-BEA874387481}" type="datetimeFigureOut">
              <a:rPr lang="en-US" smtClean="0"/>
              <a:t>6/5/2017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3761245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D8899-283A-47C7-8C93-BEA874387481}" type="datetimeFigureOut">
              <a:rPr lang="en-US" smtClean="0"/>
              <a:t>6/5/2017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4076097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BD8899-283A-47C7-8C93-BEA874387481}"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216319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BD8899-283A-47C7-8C93-BEA874387481}"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98DC09-409C-49FB-A17B-36AA76B10595}" type="slidenum">
              <a:rPr lang="en-US" smtClean="0"/>
              <a:t>‹#›</a:t>
            </a:fld>
            <a:endParaRPr lang="en-US"/>
          </a:p>
        </p:txBody>
      </p:sp>
    </p:spTree>
    <p:extLst>
      <p:ext uri="{BB962C8B-B14F-4D97-AF65-F5344CB8AC3E}">
        <p14:creationId xmlns:p14="http://schemas.microsoft.com/office/powerpoint/2010/main" val="1978307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BD8899-283A-47C7-8C93-BEA874387481}" type="datetimeFigureOut">
              <a:rPr lang="en-US" smtClean="0"/>
              <a:t>6/5/2017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8DC09-409C-49FB-A17B-36AA76B10595}" type="slidenum">
              <a:rPr lang="en-US" smtClean="0"/>
              <a:t>‹#›</a:t>
            </a:fld>
            <a:endParaRPr lang="en-US"/>
          </a:p>
        </p:txBody>
      </p:sp>
    </p:spTree>
    <p:extLst>
      <p:ext uri="{BB962C8B-B14F-4D97-AF65-F5344CB8AC3E}">
        <p14:creationId xmlns:p14="http://schemas.microsoft.com/office/powerpoint/2010/main" val="2767545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xml"/><Relationship Id="rId7" Type="http://schemas.openxmlformats.org/officeDocument/2006/relationships/image" Target="../media/image5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3.xml"/><Relationship Id="rId11" Type="http://schemas.openxmlformats.org/officeDocument/2006/relationships/image" Target="../media/image61.png"/><Relationship Id="rId5" Type="http://schemas.openxmlformats.org/officeDocument/2006/relationships/slideLayout" Target="../slideLayouts/slideLayout2.xml"/><Relationship Id="rId10" Type="http://schemas.openxmlformats.org/officeDocument/2006/relationships/image" Target="../media/image60.png"/><Relationship Id="rId4" Type="http://schemas.openxmlformats.org/officeDocument/2006/relationships/tags" Target="../tags/tag4.xml"/><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15.xml"/><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78.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Berlin Sans FB" panose="020E0602020502020306" pitchFamily="34" charset="0"/>
              </a:rPr>
              <a:t>F</a:t>
            </a:r>
            <a:r>
              <a:rPr lang="en-US" altLang="zh-CN" dirty="0">
                <a:latin typeface="Berlin Sans FB" panose="020E0602020502020306" pitchFamily="34" charset="0"/>
              </a:rPr>
              <a:t>unctional Data Analysis</a:t>
            </a:r>
            <a:br>
              <a:rPr lang="en-US" altLang="zh-CN" dirty="0">
                <a:latin typeface="Berlin Sans FB" panose="020E0602020502020306" pitchFamily="34" charset="0"/>
              </a:rPr>
            </a:br>
            <a:r>
              <a:rPr lang="en-US" altLang="zh-CN" sz="3600" dirty="0">
                <a:latin typeface="Arial Narrow" panose="020B0606020202030204" pitchFamily="34" charset="0"/>
              </a:rPr>
              <a:t>Regression on</a:t>
            </a:r>
            <a:r>
              <a:rPr lang="zh-CN" altLang="en-US" sz="3600" dirty="0">
                <a:latin typeface="Arial Narrow" panose="020B0606020202030204" pitchFamily="34" charset="0"/>
              </a:rPr>
              <a:t> </a:t>
            </a:r>
            <a:r>
              <a:rPr lang="en-US" altLang="zh-CN" sz="3600" dirty="0">
                <a:latin typeface="Arial Narrow" panose="020B0606020202030204" pitchFamily="34" charset="0"/>
              </a:rPr>
              <a:t>global</a:t>
            </a:r>
            <a:r>
              <a:rPr lang="zh-CN" altLang="en-US" sz="3600" dirty="0">
                <a:latin typeface="Arial Narrow" panose="020B0606020202030204" pitchFamily="34" charset="0"/>
              </a:rPr>
              <a:t> </a:t>
            </a:r>
            <a:r>
              <a:rPr lang="en-US" altLang="zh-CN" sz="3600" dirty="0">
                <a:latin typeface="Arial Narrow" panose="020B0606020202030204" pitchFamily="34" charset="0"/>
              </a:rPr>
              <a:t>ozone fluctuation</a:t>
            </a:r>
            <a:endParaRPr lang="en-US" sz="3600" dirty="0">
              <a:latin typeface="Arial Narrow" panose="020B0606020202030204" pitchFamily="34" charset="0"/>
            </a:endParaRPr>
          </a:p>
        </p:txBody>
      </p:sp>
      <p:sp>
        <p:nvSpPr>
          <p:cNvPr id="3" name="Subtitle 2"/>
          <p:cNvSpPr>
            <a:spLocks noGrp="1"/>
          </p:cNvSpPr>
          <p:nvPr>
            <p:ph type="subTitle" idx="1"/>
          </p:nvPr>
        </p:nvSpPr>
        <p:spPr/>
        <p:txBody>
          <a:bodyPr>
            <a:normAutofit lnSpcReduction="10000"/>
          </a:bodyPr>
          <a:lstStyle/>
          <a:p>
            <a:endParaRPr lang="en-US" dirty="0"/>
          </a:p>
          <a:p>
            <a:r>
              <a:rPr lang="en-US" b="1" i="1" dirty="0"/>
              <a:t>Li Sun</a:t>
            </a:r>
          </a:p>
          <a:p>
            <a:r>
              <a:rPr lang="en-US" dirty="0"/>
              <a:t>Adviser: </a:t>
            </a:r>
            <a:r>
              <a:rPr lang="en-US" b="1" i="1" dirty="0"/>
              <a:t>Dr. </a:t>
            </a:r>
            <a:r>
              <a:rPr lang="en-US" b="1" i="1" dirty="0" err="1"/>
              <a:t>Jingyong</a:t>
            </a:r>
            <a:r>
              <a:rPr lang="en-US" b="1" i="1" dirty="0"/>
              <a:t> Su</a:t>
            </a:r>
          </a:p>
          <a:p>
            <a:r>
              <a:rPr lang="en-US" dirty="0"/>
              <a:t>Committee member: </a:t>
            </a:r>
            <a:r>
              <a:rPr lang="en-US" b="1" i="1" dirty="0"/>
              <a:t>Dr. </a:t>
            </a:r>
            <a:r>
              <a:rPr lang="en-US" b="1" i="1" dirty="0" err="1"/>
              <a:t>Fangyuan</a:t>
            </a:r>
            <a:r>
              <a:rPr lang="en-US" b="1" i="1" dirty="0"/>
              <a:t> Zhang</a:t>
            </a:r>
          </a:p>
        </p:txBody>
      </p:sp>
      <p:pic>
        <p:nvPicPr>
          <p:cNvPr id="4" name="Picture 2" descr="Image result for tt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12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Clean Ozone Data</a:t>
            </a:r>
          </a:p>
        </p:txBody>
      </p:sp>
      <p:sp>
        <p:nvSpPr>
          <p:cNvPr id="3" name="Content Placeholder 2"/>
          <p:cNvSpPr>
            <a:spLocks noGrp="1"/>
          </p:cNvSpPr>
          <p:nvPr>
            <p:ph idx="1"/>
          </p:nvPr>
        </p:nvSpPr>
        <p:spPr>
          <a:xfrm>
            <a:off x="838200" y="1825625"/>
            <a:ext cx="4374199" cy="4351338"/>
          </a:xfrm>
        </p:spPr>
        <p:txBody>
          <a:bodyPr>
            <a:normAutofit/>
          </a:bodyPr>
          <a:lstStyle/>
          <a:p>
            <a:r>
              <a:rPr lang="en-US" sz="2400" dirty="0"/>
              <a:t>Data is daily grid (1978-2017)</a:t>
            </a:r>
          </a:p>
          <a:p>
            <a:pPr lvl="1"/>
            <a:r>
              <a:rPr lang="en-US" sz="2000" dirty="0"/>
              <a:t>288 by 180 (1.25 degree longitude and 1 degree latitude)</a:t>
            </a:r>
          </a:p>
          <a:p>
            <a:pPr lvl="1"/>
            <a:r>
              <a:rPr lang="en-US" sz="2000" dirty="0"/>
              <a:t>360 by 180 (1 degree longitude and 1 degree latitude)</a:t>
            </a:r>
          </a:p>
          <a:p>
            <a:pPr lvl="1"/>
            <a:r>
              <a:rPr lang="en-US" sz="2000" dirty="0"/>
              <a:t>Each year is divided to 53 weeks</a:t>
            </a:r>
          </a:p>
          <a:p>
            <a:r>
              <a:rPr lang="en-US" sz="2400" dirty="0"/>
              <a:t>Missing Data is prevalent (0 in raw data)</a:t>
            </a:r>
          </a:p>
          <a:p>
            <a:r>
              <a:rPr lang="en-US" sz="2400" dirty="0"/>
              <a:t>Weekly average of global Ozone level were taken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399" y="1440431"/>
            <a:ext cx="6837787" cy="4273617"/>
          </a:xfrm>
          <a:prstGeom prst="rect">
            <a:avLst/>
          </a:prstGeom>
        </p:spPr>
      </p:pic>
    </p:spTree>
    <p:extLst>
      <p:ext uri="{BB962C8B-B14F-4D97-AF65-F5344CB8AC3E}">
        <p14:creationId xmlns:p14="http://schemas.microsoft.com/office/powerpoint/2010/main" val="21323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Clean Ozone Data (Cont.)</a:t>
            </a:r>
          </a:p>
        </p:txBody>
      </p:sp>
      <p:sp>
        <p:nvSpPr>
          <p:cNvPr id="3" name="Content Placeholder 2"/>
          <p:cNvSpPr>
            <a:spLocks noGrp="1"/>
          </p:cNvSpPr>
          <p:nvPr>
            <p:ph idx="1"/>
          </p:nvPr>
        </p:nvSpPr>
        <p:spPr>
          <a:xfrm>
            <a:off x="482066" y="1767873"/>
            <a:ext cx="4301691" cy="4351338"/>
          </a:xfrm>
        </p:spPr>
        <p:txBody>
          <a:bodyPr/>
          <a:lstStyle/>
          <a:p>
            <a:r>
              <a:rPr lang="en-US" dirty="0"/>
              <a:t>Get rid of years with more than 20 weeks missing</a:t>
            </a:r>
          </a:p>
          <a:p>
            <a:pPr lvl="1"/>
            <a:r>
              <a:rPr lang="en-US" dirty="0"/>
              <a:t>1996 and 2017 were excluded</a:t>
            </a:r>
          </a:p>
          <a:p>
            <a:pPr lvl="1"/>
            <a:r>
              <a:rPr lang="en-US" dirty="0"/>
              <a:t>The rest missing data were imputed using mean from neighbor data</a:t>
            </a:r>
          </a:p>
          <a:p>
            <a:r>
              <a:rPr lang="en-US" dirty="0"/>
              <a:t>Subtract all ozone data by the first weeks value</a:t>
            </a:r>
          </a:p>
          <a:p>
            <a:pPr lvl="1"/>
            <a:r>
              <a:rPr lang="en-US" dirty="0"/>
              <a:t>Reduce correlations</a:t>
            </a:r>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105" y="1668358"/>
            <a:ext cx="7517895" cy="4450853"/>
          </a:xfrm>
          <a:prstGeom prst="rect">
            <a:avLst/>
          </a:prstGeom>
        </p:spPr>
      </p:pic>
    </p:spTree>
    <p:extLst>
      <p:ext uri="{BB962C8B-B14F-4D97-AF65-F5344CB8AC3E}">
        <p14:creationId xmlns:p14="http://schemas.microsoft.com/office/powerpoint/2010/main" val="1129387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838080" y="1514160"/>
            <a:ext cx="10515240" cy="4350960"/>
          </a:xfrm>
          <a:prstGeom prst="rect">
            <a:avLst/>
          </a:prstGeom>
        </p:spPr>
        <p:txBody>
          <a:bodyPr/>
          <a:lstStyle/>
          <a:p>
            <a:pPr>
              <a:lnSpc>
                <a:spcPct val="90000"/>
              </a:lnSpc>
              <a:buFont typeface="Arial"/>
              <a:buChar char="•"/>
            </a:pPr>
            <a:r>
              <a:rPr lang="en-US" sz="2800">
                <a:solidFill>
                  <a:srgbClr val="000000"/>
                </a:solidFill>
                <a:latin typeface="Calibri"/>
              </a:rPr>
              <a:t>Mean</a:t>
            </a:r>
            <a:endParaRPr/>
          </a:p>
          <a:p>
            <a:pPr>
              <a:lnSpc>
                <a:spcPct val="90000"/>
              </a:lnSpc>
              <a:buFont typeface="Arial"/>
              <a:buChar char="•"/>
            </a:pPr>
            <a:r>
              <a:rPr lang="en-US" sz="2800">
                <a:solidFill>
                  <a:srgbClr val="000000"/>
                </a:solidFill>
                <a:latin typeface="Calibri"/>
              </a:rPr>
              <a:t>Variance</a:t>
            </a:r>
            <a:endParaRPr/>
          </a:p>
          <a:p>
            <a:pPr>
              <a:lnSpc>
                <a:spcPct val="90000"/>
              </a:lnSpc>
            </a:pPr>
            <a:endParaRPr/>
          </a:p>
        </p:txBody>
      </p:sp>
      <p:pic>
        <p:nvPicPr>
          <p:cNvPr id="5" name="Picture 3"/>
          <p:cNvPicPr/>
          <p:nvPr/>
        </p:nvPicPr>
        <p:blipFill>
          <a:blip r:embed="rId3"/>
          <a:stretch>
            <a:fillRect/>
          </a:stretch>
        </p:blipFill>
        <p:spPr>
          <a:xfrm>
            <a:off x="2762280" y="1558080"/>
            <a:ext cx="2449800" cy="327240"/>
          </a:xfrm>
          <a:prstGeom prst="rect">
            <a:avLst/>
          </a:prstGeom>
          <a:ln>
            <a:noFill/>
          </a:ln>
        </p:spPr>
      </p:pic>
      <p:pic>
        <p:nvPicPr>
          <p:cNvPr id="6" name="Picture 4"/>
          <p:cNvPicPr/>
          <p:nvPr/>
        </p:nvPicPr>
        <p:blipFill>
          <a:blip r:embed="rId4"/>
          <a:stretch>
            <a:fillRect/>
          </a:stretch>
        </p:blipFill>
        <p:spPr>
          <a:xfrm>
            <a:off x="2762280" y="2141280"/>
            <a:ext cx="4400280" cy="327240"/>
          </a:xfrm>
          <a:prstGeom prst="rect">
            <a:avLst/>
          </a:prstGeom>
          <a:ln>
            <a:noFill/>
          </a:ln>
        </p:spPr>
      </p:pic>
      <p:sp>
        <p:nvSpPr>
          <p:cNvPr id="7" name="CustomShape 2"/>
          <p:cNvSpPr/>
          <p:nvPr/>
        </p:nvSpPr>
        <p:spPr>
          <a:xfrm>
            <a:off x="361440" y="80640"/>
            <a:ext cx="10515240" cy="1325160"/>
          </a:xfrm>
          <a:prstGeom prst="rect">
            <a:avLst/>
          </a:prstGeom>
          <a:noFill/>
          <a:ln>
            <a:noFill/>
          </a:ln>
        </p:spPr>
        <p:txBody>
          <a:bodyPr anchor="ctr"/>
          <a:lstStyle/>
          <a:p>
            <a:pPr>
              <a:lnSpc>
                <a:spcPct val="90000"/>
              </a:lnSpc>
            </a:pPr>
            <a:r>
              <a:rPr lang="en-US" sz="4400" b="1" u="sng" dirty="0">
                <a:solidFill>
                  <a:srgbClr val="000000"/>
                </a:solidFill>
                <a:latin typeface="Calibri Light"/>
              </a:rPr>
              <a:t>FD Representation</a:t>
            </a:r>
            <a:endParaRPr b="1" u="sng" dirty="0"/>
          </a:p>
        </p:txBody>
      </p:sp>
      <p:sp>
        <p:nvSpPr>
          <p:cNvPr id="8" name="CustomShape 3"/>
          <p:cNvSpPr/>
          <p:nvPr/>
        </p:nvSpPr>
        <p:spPr>
          <a:xfrm>
            <a:off x="838080" y="2512800"/>
            <a:ext cx="10515240" cy="4350960"/>
          </a:xfrm>
          <a:prstGeom prst="rect">
            <a:avLst/>
          </a:prstGeom>
          <a:noFill/>
          <a:ln>
            <a:noFill/>
          </a:ln>
        </p:spPr>
        <p:txBody>
          <a:bodyPr/>
          <a:lstStyle/>
          <a:p>
            <a:pPr>
              <a:lnSpc>
                <a:spcPct val="90000"/>
              </a:lnSpc>
              <a:buFont typeface="Arial"/>
              <a:buChar char="•"/>
            </a:pPr>
            <a:r>
              <a:rPr lang="en-US" sz="2800" dirty="0">
                <a:solidFill>
                  <a:srgbClr val="000000"/>
                </a:solidFill>
                <a:latin typeface="Calibri"/>
              </a:rPr>
              <a:t>Covariance</a:t>
            </a:r>
            <a:endParaRPr dirty="0"/>
          </a:p>
          <a:p>
            <a:pPr>
              <a:lnSpc>
                <a:spcPct val="90000"/>
              </a:lnSpc>
            </a:pPr>
            <a:endParaRPr dirty="0"/>
          </a:p>
          <a:p>
            <a:pPr>
              <a:lnSpc>
                <a:spcPct val="90000"/>
              </a:lnSpc>
            </a:pPr>
            <a:endParaRPr dirty="0"/>
          </a:p>
          <a:p>
            <a:pPr>
              <a:lnSpc>
                <a:spcPct val="90000"/>
              </a:lnSpc>
              <a:buFont typeface="Arial"/>
              <a:buChar char="•"/>
            </a:pPr>
            <a:r>
              <a:rPr lang="en-US" sz="2800" dirty="0">
                <a:solidFill>
                  <a:srgbClr val="000000"/>
                </a:solidFill>
                <a:latin typeface="Calibri"/>
              </a:rPr>
              <a:t>Correlation</a:t>
            </a:r>
            <a:endParaRPr dirty="0"/>
          </a:p>
          <a:p>
            <a:pPr>
              <a:lnSpc>
                <a:spcPct val="90000"/>
              </a:lnSpc>
              <a:buFont typeface="Arial"/>
              <a:buChar char="•"/>
            </a:pPr>
            <a:endParaRPr lang="en-US" sz="2800" dirty="0">
              <a:solidFill>
                <a:srgbClr val="000000"/>
              </a:solidFill>
              <a:latin typeface="Calibri"/>
            </a:endParaRPr>
          </a:p>
          <a:p>
            <a:pPr>
              <a:lnSpc>
                <a:spcPct val="90000"/>
              </a:lnSpc>
              <a:buFont typeface="Arial"/>
              <a:buChar char="•"/>
            </a:pPr>
            <a:r>
              <a:rPr lang="en-US" sz="2800" dirty="0">
                <a:solidFill>
                  <a:srgbClr val="000000"/>
                </a:solidFill>
                <a:latin typeface="Calibri"/>
              </a:rPr>
              <a:t>Cross-covariance</a:t>
            </a:r>
            <a:endParaRPr dirty="0"/>
          </a:p>
          <a:p>
            <a:pPr>
              <a:lnSpc>
                <a:spcPct val="90000"/>
              </a:lnSpc>
              <a:buFont typeface="Arial"/>
              <a:buChar char="•"/>
            </a:pPr>
            <a:endParaRPr lang="en-US" sz="2800" dirty="0">
              <a:solidFill>
                <a:srgbClr val="000000"/>
              </a:solidFill>
              <a:latin typeface="Calibri"/>
            </a:endParaRPr>
          </a:p>
          <a:p>
            <a:pPr>
              <a:lnSpc>
                <a:spcPct val="90000"/>
              </a:lnSpc>
              <a:buFont typeface="Arial"/>
              <a:buChar char="•"/>
            </a:pPr>
            <a:r>
              <a:rPr lang="en-US" sz="2800" dirty="0">
                <a:solidFill>
                  <a:srgbClr val="000000"/>
                </a:solidFill>
                <a:latin typeface="Calibri"/>
              </a:rPr>
              <a:t>Cross-correlation</a:t>
            </a:r>
            <a:endParaRPr dirty="0"/>
          </a:p>
          <a:p>
            <a:pPr>
              <a:lnSpc>
                <a:spcPct val="90000"/>
              </a:lnSpc>
            </a:pPr>
            <a:endParaRPr dirty="0"/>
          </a:p>
        </p:txBody>
      </p:sp>
      <p:pic>
        <p:nvPicPr>
          <p:cNvPr id="9" name="Picture 12"/>
          <p:cNvPicPr/>
          <p:nvPr/>
        </p:nvPicPr>
        <p:blipFill>
          <a:blip r:embed="rId5"/>
          <a:stretch>
            <a:fillRect/>
          </a:stretch>
        </p:blipFill>
        <p:spPr>
          <a:xfrm>
            <a:off x="2157840" y="2932020"/>
            <a:ext cx="6922440" cy="327240"/>
          </a:xfrm>
          <a:prstGeom prst="rect">
            <a:avLst/>
          </a:prstGeom>
          <a:ln>
            <a:noFill/>
          </a:ln>
        </p:spPr>
      </p:pic>
      <p:pic>
        <p:nvPicPr>
          <p:cNvPr id="10" name="Picture 9"/>
          <p:cNvPicPr/>
          <p:nvPr/>
        </p:nvPicPr>
        <p:blipFill>
          <a:blip r:embed="rId6"/>
          <a:stretch>
            <a:fillRect/>
          </a:stretch>
        </p:blipFill>
        <p:spPr>
          <a:xfrm>
            <a:off x="3492916" y="3467160"/>
            <a:ext cx="3564000" cy="471960"/>
          </a:xfrm>
          <a:prstGeom prst="rect">
            <a:avLst/>
          </a:prstGeom>
          <a:ln>
            <a:noFill/>
          </a:ln>
        </p:spPr>
      </p:pic>
      <p:pic>
        <p:nvPicPr>
          <p:cNvPr id="11" name="Picture 10"/>
          <p:cNvPicPr/>
          <p:nvPr/>
        </p:nvPicPr>
        <p:blipFill>
          <a:blip r:embed="rId7"/>
          <a:stretch>
            <a:fillRect/>
          </a:stretch>
        </p:blipFill>
        <p:spPr>
          <a:xfrm>
            <a:off x="3611520" y="4243722"/>
            <a:ext cx="7102080" cy="327240"/>
          </a:xfrm>
          <a:prstGeom prst="rect">
            <a:avLst/>
          </a:prstGeom>
          <a:ln>
            <a:noFill/>
          </a:ln>
        </p:spPr>
      </p:pic>
      <p:pic>
        <p:nvPicPr>
          <p:cNvPr id="12" name="Picture 11"/>
          <p:cNvPicPr/>
          <p:nvPr/>
        </p:nvPicPr>
        <p:blipFill>
          <a:blip r:embed="rId8"/>
          <a:stretch>
            <a:fillRect/>
          </a:stretch>
        </p:blipFill>
        <p:spPr>
          <a:xfrm>
            <a:off x="4086590" y="5152500"/>
            <a:ext cx="3763440" cy="478080"/>
          </a:xfrm>
          <a:prstGeom prst="rect">
            <a:avLst/>
          </a:prstGeom>
          <a:ln>
            <a:noFill/>
          </a:ln>
        </p:spPr>
      </p:pic>
    </p:spTree>
    <p:extLst>
      <p:ext uri="{BB962C8B-B14F-4D97-AF65-F5344CB8AC3E}">
        <p14:creationId xmlns:p14="http://schemas.microsoft.com/office/powerpoint/2010/main" val="15120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Smoothing Ozone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Building blocks (basis)</a:t>
                </a:r>
              </a:p>
              <a:p>
                <a:pPr lvl="1"/>
                <a:r>
                  <a:rPr lang="en-US" dirty="0"/>
                  <a:t>Polynomial (K, degrees)</a:t>
                </a:r>
              </a:p>
              <a:p>
                <a:pPr lvl="2"/>
                <a:r>
                  <a:rPr lang="en-US" dirty="0"/>
                  <a:t>Old fashion, almost deprecated</a:t>
                </a:r>
              </a:p>
              <a:p>
                <a:pPr lvl="1"/>
                <a:r>
                  <a:rPr lang="en-US" b="1" dirty="0">
                    <a:solidFill>
                      <a:srgbClr val="FF0000"/>
                    </a:solidFill>
                  </a:rPr>
                  <a:t>Fourier basis (K, </a:t>
                </a:r>
                <a14:m>
                  <m:oMath xmlns:m="http://schemas.openxmlformats.org/officeDocument/2006/math">
                    <m:r>
                      <a:rPr lang="en-US" b="1" i="0" smtClean="0">
                        <a:solidFill>
                          <a:srgbClr val="FF0000"/>
                        </a:solidFill>
                        <a:latin typeface="Cambria Math" panose="02040503050406030204" pitchFamily="18" charset="0"/>
                      </a:rPr>
                      <m:t>𝐓</m:t>
                    </m:r>
                  </m:oMath>
                </a14:m>
                <a:r>
                  <a:rPr lang="en-US" b="1" dirty="0">
                    <a:solidFill>
                      <a:srgbClr val="FF0000"/>
                    </a:solidFill>
                  </a:rPr>
                  <a:t>)</a:t>
                </a:r>
              </a:p>
              <a:p>
                <a:pPr lvl="2"/>
                <a:r>
                  <a:rPr lang="en-US" b="1" dirty="0">
                    <a:solidFill>
                      <a:srgbClr val="FF0000"/>
                    </a:solidFill>
                  </a:rPr>
                  <a:t>Used for periodic data, n is odd</a:t>
                </a:r>
              </a:p>
              <a:p>
                <a:pPr lvl="1"/>
                <a:r>
                  <a:rPr lang="en-US" dirty="0"/>
                  <a:t>B-splines (K, degree, L)</a:t>
                </a:r>
              </a:p>
              <a:p>
                <a:pPr lvl="2"/>
                <a:r>
                  <a:rPr lang="en-US" dirty="0"/>
                  <a:t>Widely used but has end fitting problems</a:t>
                </a:r>
              </a:p>
              <a:p>
                <a:pPr lvl="1"/>
                <a:r>
                  <a:rPr lang="en-US" dirty="0"/>
                  <a:t>Wavelets</a:t>
                </a:r>
              </a:p>
              <a:p>
                <a:pPr lvl="2"/>
                <a:r>
                  <a:rPr lang="en-US" dirty="0"/>
                  <a:t>Specialized more to signals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6973554" y="410210"/>
            <a:ext cx="4612597" cy="1235392"/>
          </a:xfrm>
          <a:prstGeom prst="rect">
            <a:avLst/>
          </a:prstGeom>
        </p:spPr>
      </p:pic>
      <p:pic>
        <p:nvPicPr>
          <p:cNvPr id="5" name="Picture 4"/>
          <p:cNvPicPr>
            <a:picLocks noChangeAspect="1"/>
          </p:cNvPicPr>
          <p:nvPr/>
        </p:nvPicPr>
        <p:blipFill>
          <a:blip r:embed="rId5"/>
          <a:stretch>
            <a:fillRect/>
          </a:stretch>
        </p:blipFill>
        <p:spPr>
          <a:xfrm>
            <a:off x="8150127" y="2194560"/>
            <a:ext cx="2259450" cy="2846907"/>
          </a:xfrm>
          <a:prstGeom prst="rect">
            <a:avLst/>
          </a:prstGeom>
        </p:spPr>
      </p:pic>
      <p:pic>
        <p:nvPicPr>
          <p:cNvPr id="6" name="Picture 5"/>
          <p:cNvPicPr>
            <a:picLocks noChangeAspect="1"/>
          </p:cNvPicPr>
          <p:nvPr/>
        </p:nvPicPr>
        <p:blipFill>
          <a:blip r:embed="rId6"/>
          <a:stretch>
            <a:fillRect/>
          </a:stretch>
        </p:blipFill>
        <p:spPr>
          <a:xfrm>
            <a:off x="8354729" y="5041467"/>
            <a:ext cx="1375376" cy="364588"/>
          </a:xfrm>
          <a:prstGeom prst="rect">
            <a:avLst/>
          </a:prstGeom>
        </p:spPr>
      </p:pic>
    </p:spTree>
    <p:extLst>
      <p:ext uri="{BB962C8B-B14F-4D97-AF65-F5344CB8AC3E}">
        <p14:creationId xmlns:p14="http://schemas.microsoft.com/office/powerpoint/2010/main" val="30666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349217" y="64886"/>
            <a:ext cx="10515240" cy="1325160"/>
          </a:xfrm>
          <a:prstGeom prst="rect">
            <a:avLst/>
          </a:prstGeom>
        </p:spPr>
        <p:txBody>
          <a:bodyPr anchor="ctr"/>
          <a:lstStyle/>
          <a:p>
            <a:pPr>
              <a:lnSpc>
                <a:spcPct val="90000"/>
              </a:lnSpc>
            </a:pPr>
            <a:r>
              <a:rPr lang="en-US" sz="4400" b="1" u="sng" dirty="0">
                <a:solidFill>
                  <a:srgbClr val="000000"/>
                </a:solidFill>
                <a:latin typeface="Calibri Light"/>
              </a:rPr>
              <a:t>Fourier Basis System: Perfect for Ozone</a:t>
            </a:r>
            <a:endParaRPr b="1" u="sng" dirty="0"/>
          </a:p>
        </p:txBody>
      </p:sp>
      <p:sp>
        <p:nvSpPr>
          <p:cNvPr id="5" name="TextShape 2"/>
          <p:cNvSpPr txBox="1"/>
          <p:nvPr/>
        </p:nvSpPr>
        <p:spPr>
          <a:xfrm>
            <a:off x="740583" y="1240139"/>
            <a:ext cx="10515240" cy="4350960"/>
          </a:xfrm>
          <a:prstGeom prst="rect">
            <a:avLst/>
          </a:prstGeom>
        </p:spPr>
        <p:txBody>
          <a:bodyPr/>
          <a:lstStyle/>
          <a:p>
            <a:pPr>
              <a:lnSpc>
                <a:spcPct val="90000"/>
              </a:lnSpc>
              <a:buFont typeface="Arial"/>
              <a:buChar char="•"/>
            </a:pPr>
            <a:r>
              <a:rPr lang="en-US" sz="2800" dirty="0">
                <a:solidFill>
                  <a:srgbClr val="000000"/>
                </a:solidFill>
                <a:latin typeface="Calibri"/>
              </a:rPr>
              <a:t>Mainly used by periodic data </a:t>
            </a:r>
            <a:endParaRPr dirty="0"/>
          </a:p>
          <a:p>
            <a:pPr>
              <a:lnSpc>
                <a:spcPct val="90000"/>
              </a:lnSpc>
            </a:pPr>
            <a:endParaRPr dirty="0"/>
          </a:p>
          <a:p>
            <a:pPr>
              <a:lnSpc>
                <a:spcPct val="90000"/>
              </a:lnSpc>
            </a:pPr>
            <a:endParaRPr dirty="0"/>
          </a:p>
          <a:p>
            <a:pPr>
              <a:lnSpc>
                <a:spcPct val="90000"/>
              </a:lnSpc>
            </a:pPr>
            <a:endParaRPr dirty="0"/>
          </a:p>
          <a:p>
            <a:pPr>
              <a:lnSpc>
                <a:spcPct val="90000"/>
              </a:lnSpc>
              <a:buFont typeface="Arial"/>
              <a:buChar char="•"/>
            </a:pPr>
            <a:r>
              <a:rPr lang="en-US" sz="2800" dirty="0">
                <a:solidFill>
                  <a:srgbClr val="000000"/>
                </a:solidFill>
                <a:latin typeface="Calibri"/>
              </a:rPr>
              <a:t>Does not have end fitting problems</a:t>
            </a:r>
            <a:endParaRPr dirty="0"/>
          </a:p>
          <a:p>
            <a:pPr>
              <a:lnSpc>
                <a:spcPct val="90000"/>
              </a:lnSpc>
              <a:buFont typeface="Arial"/>
              <a:buChar char="•"/>
            </a:pPr>
            <a:r>
              <a:rPr lang="en-US" sz="2800" dirty="0">
                <a:solidFill>
                  <a:srgbClr val="000000"/>
                </a:solidFill>
                <a:latin typeface="Calibri"/>
              </a:rPr>
              <a:t>Define K and </a:t>
            </a:r>
            <a:r>
              <a:rPr lang="el-GR" sz="2800" dirty="0">
                <a:solidFill>
                  <a:srgbClr val="000000"/>
                </a:solidFill>
                <a:latin typeface="Calibri"/>
              </a:rPr>
              <a:t>ω</a:t>
            </a:r>
            <a:endParaRPr dirty="0"/>
          </a:p>
          <a:p>
            <a:pPr>
              <a:lnSpc>
                <a:spcPct val="90000"/>
              </a:lnSpc>
              <a:buFont typeface="Arial"/>
              <a:buChar char="•"/>
            </a:pPr>
            <a:r>
              <a:rPr lang="en-US" sz="2800" dirty="0">
                <a:solidFill>
                  <a:srgbClr val="000000"/>
                </a:solidFill>
                <a:latin typeface="Calibri"/>
              </a:rPr>
              <a:t>K needs to be odd</a:t>
            </a:r>
            <a:endParaRPr dirty="0"/>
          </a:p>
          <a:p>
            <a:pPr>
              <a:lnSpc>
                <a:spcPct val="90000"/>
              </a:lnSpc>
              <a:buFont typeface="Arial"/>
              <a:buChar char="•"/>
            </a:pPr>
            <a:r>
              <a:rPr lang="en-US" sz="2800" dirty="0">
                <a:solidFill>
                  <a:srgbClr val="000000"/>
                </a:solidFill>
                <a:latin typeface="Calibri"/>
              </a:rPr>
              <a:t>Basis are orthogonal</a:t>
            </a:r>
            <a:endParaRPr dirty="0"/>
          </a:p>
          <a:p>
            <a:pPr>
              <a:lnSpc>
                <a:spcPct val="90000"/>
              </a:lnSpc>
              <a:buFont typeface="Arial"/>
              <a:buChar char="•"/>
            </a:pPr>
            <a:r>
              <a:rPr lang="en-US" sz="2800" dirty="0">
                <a:solidFill>
                  <a:srgbClr val="000000"/>
                </a:solidFill>
                <a:latin typeface="Calibri"/>
              </a:rPr>
              <a:t>T is usually default to range(t)</a:t>
            </a:r>
            <a:endParaRPr dirty="0"/>
          </a:p>
          <a:p>
            <a:pPr>
              <a:lnSpc>
                <a:spcPct val="90000"/>
              </a:lnSpc>
            </a:pPr>
            <a:endParaRPr dirty="0"/>
          </a:p>
        </p:txBody>
      </p:sp>
      <p:pic>
        <p:nvPicPr>
          <p:cNvPr id="6" name="Picture 6"/>
          <p:cNvPicPr/>
          <p:nvPr/>
        </p:nvPicPr>
        <p:blipFill>
          <a:blip r:embed="rId3"/>
          <a:stretch>
            <a:fillRect/>
          </a:stretch>
        </p:blipFill>
        <p:spPr>
          <a:xfrm>
            <a:off x="1091737" y="1845991"/>
            <a:ext cx="9671040" cy="377640"/>
          </a:xfrm>
          <a:prstGeom prst="rect">
            <a:avLst/>
          </a:prstGeom>
          <a:ln>
            <a:noFill/>
          </a:ln>
        </p:spPr>
      </p:pic>
      <p:pic>
        <p:nvPicPr>
          <p:cNvPr id="7" name="Picture 3"/>
          <p:cNvPicPr/>
          <p:nvPr/>
        </p:nvPicPr>
        <p:blipFill>
          <a:blip r:embed="rId4"/>
          <a:stretch>
            <a:fillRect/>
          </a:stretch>
        </p:blipFill>
        <p:spPr>
          <a:xfrm>
            <a:off x="9144937" y="2488969"/>
            <a:ext cx="1617840" cy="374040"/>
          </a:xfrm>
          <a:prstGeom prst="rect">
            <a:avLst/>
          </a:prstGeom>
          <a:ln>
            <a:noFill/>
          </a:ln>
        </p:spPr>
      </p:pic>
      <p:pic>
        <p:nvPicPr>
          <p:cNvPr id="8" name="Picture 7"/>
          <p:cNvPicPr/>
          <p:nvPr/>
        </p:nvPicPr>
        <p:blipFill>
          <a:blip r:embed="rId5"/>
          <a:stretch>
            <a:fillRect/>
          </a:stretch>
        </p:blipFill>
        <p:spPr>
          <a:xfrm>
            <a:off x="740583" y="4335973"/>
            <a:ext cx="10930970" cy="2430379"/>
          </a:xfrm>
          <a:prstGeom prst="rect">
            <a:avLst/>
          </a:prstGeom>
          <a:ln>
            <a:noFill/>
          </a:ln>
        </p:spPr>
      </p:pic>
    </p:spTree>
    <p:extLst>
      <p:ext uri="{BB962C8B-B14F-4D97-AF65-F5344CB8AC3E}">
        <p14:creationId xmlns:p14="http://schemas.microsoft.com/office/powerpoint/2010/main" val="68919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438" y="259247"/>
            <a:ext cx="10515600" cy="1040163"/>
          </a:xfrm>
        </p:spPr>
        <p:txBody>
          <a:bodyPr/>
          <a:lstStyle/>
          <a:p>
            <a:r>
              <a:rPr lang="en-US" b="1" u="sng" dirty="0"/>
              <a:t>Smoothing</a:t>
            </a:r>
          </a:p>
        </p:txBody>
      </p:sp>
      <p:sp>
        <p:nvSpPr>
          <p:cNvPr id="3" name="Content Placeholder 2"/>
          <p:cNvSpPr>
            <a:spLocks noGrp="1"/>
          </p:cNvSpPr>
          <p:nvPr>
            <p:ph idx="1"/>
          </p:nvPr>
        </p:nvSpPr>
        <p:spPr>
          <a:xfrm>
            <a:off x="722697" y="1507992"/>
            <a:ext cx="10515600" cy="4351338"/>
          </a:xfrm>
        </p:spPr>
        <p:txBody>
          <a:bodyPr/>
          <a:lstStyle/>
          <a:p>
            <a:r>
              <a:rPr lang="en-US" dirty="0">
                <a:solidFill>
                  <a:srgbClr val="C00000"/>
                </a:solidFill>
              </a:rPr>
              <a:t>Important question: How many basis functions to choose?</a:t>
            </a:r>
          </a:p>
          <a:p>
            <a:pPr marL="457200" lvl="1" indent="0">
              <a:buNone/>
            </a:pPr>
            <a:endParaRPr 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2492" y="2070290"/>
            <a:ext cx="7614151" cy="4507840"/>
          </a:xfrm>
          <a:prstGeom prst="rect">
            <a:avLst/>
          </a:prstGeom>
        </p:spPr>
      </p:pic>
      <p:sp>
        <p:nvSpPr>
          <p:cNvPr id="6" name="TextBox 5"/>
          <p:cNvSpPr txBox="1"/>
          <p:nvPr/>
        </p:nvSpPr>
        <p:spPr>
          <a:xfrm>
            <a:off x="715320" y="2332270"/>
            <a:ext cx="328141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Fit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More basis functions means better fit but ‘rougher’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Less basis functions means worse fit but ‘smoother’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Tradeoff between ‘bias’ and ‘variance’</a:t>
            </a:r>
          </a:p>
        </p:txBody>
      </p:sp>
      <p:pic>
        <p:nvPicPr>
          <p:cNvPr id="7" name="Picture 8"/>
          <p:cNvPicPr/>
          <p:nvPr/>
        </p:nvPicPr>
        <p:blipFill>
          <a:blip r:embed="rId4"/>
          <a:stretch>
            <a:fillRect/>
          </a:stretch>
        </p:blipFill>
        <p:spPr>
          <a:xfrm>
            <a:off x="8124807" y="0"/>
            <a:ext cx="3651066" cy="3076052"/>
          </a:xfrm>
          <a:prstGeom prst="rect">
            <a:avLst/>
          </a:prstGeom>
          <a:ln>
            <a:noFill/>
          </a:ln>
        </p:spPr>
      </p:pic>
      <p:pic>
        <p:nvPicPr>
          <p:cNvPr id="8" name="Picture 5"/>
          <p:cNvPicPr/>
          <p:nvPr/>
        </p:nvPicPr>
        <p:blipFill>
          <a:blip r:embed="rId5"/>
          <a:stretch>
            <a:fillRect/>
          </a:stretch>
        </p:blipFill>
        <p:spPr>
          <a:xfrm>
            <a:off x="1505292" y="2407556"/>
            <a:ext cx="2797200" cy="325800"/>
          </a:xfrm>
          <a:prstGeom prst="rect">
            <a:avLst/>
          </a:prstGeom>
          <a:ln>
            <a:noFill/>
          </a:ln>
        </p:spPr>
      </p:pic>
      <p:pic>
        <p:nvPicPr>
          <p:cNvPr id="9" name="Picture 6"/>
          <p:cNvPicPr/>
          <p:nvPr/>
        </p:nvPicPr>
        <p:blipFill>
          <a:blip r:embed="rId6"/>
          <a:stretch>
            <a:fillRect/>
          </a:stretch>
        </p:blipFill>
        <p:spPr>
          <a:xfrm>
            <a:off x="1528272" y="2920050"/>
            <a:ext cx="1930320" cy="270720"/>
          </a:xfrm>
          <a:prstGeom prst="rect">
            <a:avLst/>
          </a:prstGeom>
          <a:ln>
            <a:noFill/>
          </a:ln>
        </p:spPr>
      </p:pic>
      <p:pic>
        <p:nvPicPr>
          <p:cNvPr id="10" name="Picture 7"/>
          <p:cNvPicPr/>
          <p:nvPr/>
        </p:nvPicPr>
        <p:blipFill>
          <a:blip r:embed="rId7"/>
          <a:stretch>
            <a:fillRect/>
          </a:stretch>
        </p:blipFill>
        <p:spPr>
          <a:xfrm>
            <a:off x="1536988" y="3369700"/>
            <a:ext cx="2539800" cy="270720"/>
          </a:xfrm>
          <a:prstGeom prst="rect">
            <a:avLst/>
          </a:prstGeom>
          <a:ln>
            <a:noFill/>
          </a:ln>
        </p:spPr>
      </p:pic>
    </p:spTree>
    <p:extLst>
      <p:ext uri="{BB962C8B-B14F-4D97-AF65-F5344CB8AC3E}">
        <p14:creationId xmlns:p14="http://schemas.microsoft.com/office/powerpoint/2010/main" val="144502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Shape 1"/>
          <p:cNvSpPr txBox="1"/>
          <p:nvPr/>
        </p:nvSpPr>
        <p:spPr>
          <a:xfrm>
            <a:off x="469080" y="127440"/>
            <a:ext cx="10515240" cy="1325160"/>
          </a:xfrm>
          <a:prstGeom prst="rect">
            <a:avLst/>
          </a:prstGeom>
        </p:spPr>
        <p:txBody>
          <a:bodyPr anchor="ctr"/>
          <a:lstStyle/>
          <a:p>
            <a:pPr>
              <a:lnSpc>
                <a:spcPct val="90000"/>
              </a:lnSpc>
            </a:pPr>
            <a:r>
              <a:rPr lang="en-US" sz="4400" b="1" u="sng" dirty="0">
                <a:solidFill>
                  <a:srgbClr val="000000"/>
                </a:solidFill>
                <a:latin typeface="Calibri Light"/>
              </a:rPr>
              <a:t>Smoothing with roughness penalty</a:t>
            </a:r>
            <a:endParaRPr b="1" u="sng" dirty="0"/>
          </a:p>
        </p:txBody>
      </p:sp>
      <p:sp>
        <p:nvSpPr>
          <p:cNvPr id="7" name="TextShape 2"/>
          <p:cNvSpPr txBox="1"/>
          <p:nvPr/>
        </p:nvSpPr>
        <p:spPr>
          <a:xfrm>
            <a:off x="838080" y="1807920"/>
            <a:ext cx="10515240" cy="4350960"/>
          </a:xfrm>
          <a:prstGeom prst="rect">
            <a:avLst/>
          </a:prstGeom>
        </p:spPr>
        <p:txBody>
          <a:bodyPr/>
          <a:lstStyle/>
          <a:p>
            <a:pPr>
              <a:lnSpc>
                <a:spcPct val="90000"/>
              </a:lnSpc>
              <a:buFont typeface="Arial"/>
              <a:buChar char="•"/>
            </a:pPr>
            <a:r>
              <a:rPr lang="en-US" sz="2800" dirty="0">
                <a:solidFill>
                  <a:srgbClr val="000000"/>
                </a:solidFill>
                <a:latin typeface="Calibri"/>
              </a:rPr>
              <a:t>Measure of roughness</a:t>
            </a:r>
            <a:endParaRPr dirty="0"/>
          </a:p>
          <a:p>
            <a:pPr>
              <a:lnSpc>
                <a:spcPct val="90000"/>
              </a:lnSpc>
              <a:buFont typeface="Arial"/>
              <a:buChar char="•"/>
            </a:pPr>
            <a:endParaRPr lang="en-US" sz="2800" dirty="0">
              <a:solidFill>
                <a:srgbClr val="000000"/>
              </a:solidFill>
              <a:latin typeface="Calibri"/>
            </a:endParaRPr>
          </a:p>
          <a:p>
            <a:pPr>
              <a:lnSpc>
                <a:spcPct val="90000"/>
              </a:lnSpc>
              <a:buFont typeface="Arial"/>
              <a:buChar char="•"/>
            </a:pPr>
            <a:endParaRPr lang="en-US" sz="2800" dirty="0">
              <a:solidFill>
                <a:srgbClr val="000000"/>
              </a:solidFill>
              <a:latin typeface="Calibri"/>
            </a:endParaRPr>
          </a:p>
          <a:p>
            <a:pPr>
              <a:lnSpc>
                <a:spcPct val="90000"/>
              </a:lnSpc>
              <a:buFont typeface="Arial"/>
              <a:buChar char="•"/>
            </a:pPr>
            <a:endParaRPr lang="en-US" sz="2800" dirty="0">
              <a:solidFill>
                <a:srgbClr val="000000"/>
              </a:solidFill>
              <a:latin typeface="Calibri"/>
            </a:endParaRPr>
          </a:p>
          <a:p>
            <a:pPr>
              <a:lnSpc>
                <a:spcPct val="90000"/>
              </a:lnSpc>
              <a:buFont typeface="Arial"/>
              <a:buChar char="•"/>
            </a:pPr>
            <a:endParaRPr lang="en-US" sz="2800" dirty="0">
              <a:solidFill>
                <a:srgbClr val="000000"/>
              </a:solidFill>
              <a:latin typeface="Calibri"/>
            </a:endParaRPr>
          </a:p>
          <a:p>
            <a:pPr>
              <a:lnSpc>
                <a:spcPct val="90000"/>
              </a:lnSpc>
              <a:buFont typeface="Arial"/>
              <a:buChar char="•"/>
            </a:pPr>
            <a:r>
              <a:rPr lang="en-US" sz="2800" dirty="0">
                <a:solidFill>
                  <a:srgbClr val="000000"/>
                </a:solidFill>
                <a:latin typeface="Calibri"/>
              </a:rPr>
              <a:t>Fitting criterion</a:t>
            </a:r>
            <a:endParaRPr dirty="0"/>
          </a:p>
          <a:p>
            <a:pPr>
              <a:lnSpc>
                <a:spcPct val="90000"/>
              </a:lnSpc>
            </a:pPr>
            <a:endParaRPr dirty="0"/>
          </a:p>
          <a:p>
            <a:pPr>
              <a:lnSpc>
                <a:spcPct val="90000"/>
              </a:lnSpc>
            </a:pPr>
            <a:endParaRPr dirty="0"/>
          </a:p>
          <a:p>
            <a:pPr>
              <a:lnSpc>
                <a:spcPct val="90000"/>
              </a:lnSpc>
            </a:pPr>
            <a:endParaRPr dirty="0"/>
          </a:p>
          <a:p>
            <a:pPr>
              <a:lnSpc>
                <a:spcPct val="90000"/>
              </a:lnSpc>
            </a:pPr>
            <a:endParaRPr dirty="0"/>
          </a:p>
          <a:p>
            <a:pPr>
              <a:lnSpc>
                <a:spcPct val="90000"/>
              </a:lnSpc>
              <a:buFont typeface="Arial"/>
              <a:buChar char="•"/>
            </a:pPr>
            <a:endParaRPr lang="en-US" sz="2800" dirty="0">
              <a:solidFill>
                <a:srgbClr val="000000"/>
              </a:solidFill>
              <a:latin typeface="Calibri"/>
            </a:endParaRPr>
          </a:p>
          <a:p>
            <a:pPr>
              <a:lnSpc>
                <a:spcPct val="90000"/>
              </a:lnSpc>
              <a:buFont typeface="Arial"/>
              <a:buChar char="•"/>
            </a:pPr>
            <a:endParaRPr lang="en-US" sz="2800" dirty="0">
              <a:solidFill>
                <a:srgbClr val="000000"/>
              </a:solidFill>
              <a:latin typeface="Calibri"/>
            </a:endParaRPr>
          </a:p>
          <a:p>
            <a:pPr>
              <a:lnSpc>
                <a:spcPct val="90000"/>
              </a:lnSpc>
              <a:buFont typeface="Arial"/>
              <a:buChar char="•"/>
            </a:pPr>
            <a:r>
              <a:rPr lang="en-US" sz="2800" dirty="0">
                <a:solidFill>
                  <a:srgbClr val="000000"/>
                </a:solidFill>
                <a:latin typeface="Calibri"/>
              </a:rPr>
              <a:t>So how to choose lambda?</a:t>
            </a:r>
          </a:p>
        </p:txBody>
      </p:sp>
      <p:pic>
        <p:nvPicPr>
          <p:cNvPr id="8" name="Picture 3"/>
          <p:cNvPicPr/>
          <p:nvPr/>
        </p:nvPicPr>
        <p:blipFill>
          <a:blip r:embed="rId2"/>
          <a:stretch>
            <a:fillRect/>
          </a:stretch>
        </p:blipFill>
        <p:spPr>
          <a:xfrm>
            <a:off x="5013360" y="1905599"/>
            <a:ext cx="2835360" cy="287640"/>
          </a:xfrm>
          <a:prstGeom prst="rect">
            <a:avLst/>
          </a:prstGeom>
          <a:ln>
            <a:noFill/>
          </a:ln>
        </p:spPr>
      </p:pic>
      <p:pic>
        <p:nvPicPr>
          <p:cNvPr id="9" name="Picture 6"/>
          <p:cNvPicPr/>
          <p:nvPr/>
        </p:nvPicPr>
        <p:blipFill>
          <a:blip r:embed="rId3"/>
          <a:stretch>
            <a:fillRect/>
          </a:stretch>
        </p:blipFill>
        <p:spPr>
          <a:xfrm>
            <a:off x="2097030" y="4274100"/>
            <a:ext cx="6340320" cy="252720"/>
          </a:xfrm>
          <a:prstGeom prst="rect">
            <a:avLst/>
          </a:prstGeom>
          <a:ln>
            <a:noFill/>
          </a:ln>
        </p:spPr>
      </p:pic>
      <p:pic>
        <p:nvPicPr>
          <p:cNvPr id="10" name="Picture 20"/>
          <p:cNvPicPr/>
          <p:nvPr/>
        </p:nvPicPr>
        <p:blipFill>
          <a:blip r:embed="rId4"/>
          <a:stretch>
            <a:fillRect/>
          </a:stretch>
        </p:blipFill>
        <p:spPr>
          <a:xfrm>
            <a:off x="2097030" y="4685416"/>
            <a:ext cx="5963760" cy="687600"/>
          </a:xfrm>
          <a:prstGeom prst="rect">
            <a:avLst/>
          </a:prstGeom>
          <a:ln>
            <a:noFill/>
          </a:ln>
        </p:spPr>
      </p:pic>
      <p:pic>
        <p:nvPicPr>
          <p:cNvPr id="11" name="Picture 17"/>
          <p:cNvPicPr/>
          <p:nvPr/>
        </p:nvPicPr>
        <p:blipFill>
          <a:blip r:embed="rId5"/>
          <a:stretch>
            <a:fillRect/>
          </a:stretch>
        </p:blipFill>
        <p:spPr>
          <a:xfrm>
            <a:off x="6131910" y="3443457"/>
            <a:ext cx="1928880" cy="281520"/>
          </a:xfrm>
          <a:prstGeom prst="rect">
            <a:avLst/>
          </a:prstGeom>
          <a:ln>
            <a:noFill/>
          </a:ln>
        </p:spPr>
      </p:pic>
      <p:pic>
        <p:nvPicPr>
          <p:cNvPr id="12" name="Picture 21"/>
          <p:cNvPicPr/>
          <p:nvPr/>
        </p:nvPicPr>
        <p:blipFill>
          <a:blip r:embed="rId6"/>
          <a:stretch>
            <a:fillRect/>
          </a:stretch>
        </p:blipFill>
        <p:spPr>
          <a:xfrm>
            <a:off x="2097031" y="5501985"/>
            <a:ext cx="1849328" cy="251753"/>
          </a:xfrm>
          <a:prstGeom prst="rect">
            <a:avLst/>
          </a:prstGeom>
          <a:ln>
            <a:noFill/>
          </a:ln>
        </p:spPr>
      </p:pic>
      <p:pic>
        <p:nvPicPr>
          <p:cNvPr id="13" name="Picture 13"/>
          <p:cNvPicPr/>
          <p:nvPr/>
        </p:nvPicPr>
        <p:blipFill>
          <a:blip r:embed="rId7"/>
          <a:stretch>
            <a:fillRect/>
          </a:stretch>
        </p:blipFill>
        <p:spPr>
          <a:xfrm>
            <a:off x="5018442" y="2282466"/>
            <a:ext cx="5798160" cy="1109520"/>
          </a:xfrm>
          <a:prstGeom prst="rect">
            <a:avLst/>
          </a:prstGeom>
          <a:ln>
            <a:noFill/>
          </a:ln>
        </p:spPr>
      </p:pic>
      <p:sp>
        <p:nvSpPr>
          <p:cNvPr id="14" name="CustomShape 3"/>
          <p:cNvSpPr/>
          <p:nvPr/>
        </p:nvSpPr>
        <p:spPr>
          <a:xfrm>
            <a:off x="8710920" y="2934737"/>
            <a:ext cx="384480" cy="364680"/>
          </a:xfrm>
          <a:prstGeom prst="rect">
            <a:avLst/>
          </a:prstGeom>
          <a:noFill/>
          <a:ln>
            <a:noFill/>
          </a:ln>
        </p:spPr>
        <p:txBody>
          <a:bodyPr lIns="90000" tIns="45000" rIns="90000" bIns="45000"/>
          <a:lstStyle/>
          <a:p>
            <a:pPr>
              <a:lnSpc>
                <a:spcPct val="100000"/>
              </a:lnSpc>
            </a:pPr>
            <a:r>
              <a:rPr lang="en-US" i="1" dirty="0">
                <a:solidFill>
                  <a:srgbClr val="000000"/>
                </a:solidFill>
                <a:latin typeface="Calibri"/>
              </a:rPr>
              <a:t>c</a:t>
            </a:r>
            <a:endParaRPr dirty="0"/>
          </a:p>
        </p:txBody>
      </p:sp>
      <p:sp>
        <p:nvSpPr>
          <p:cNvPr id="15" name="TextBox 14"/>
          <p:cNvSpPr txBox="1"/>
          <p:nvPr/>
        </p:nvSpPr>
        <p:spPr>
          <a:xfrm>
            <a:off x="10193154" y="1807920"/>
            <a:ext cx="1530417" cy="2175480"/>
          </a:xfrm>
          <a:prstGeom prst="rect">
            <a:avLst/>
          </a:prstGeom>
          <a:solidFill>
            <a:schemeClr val="bg1"/>
          </a:solidFill>
        </p:spPr>
        <p:txBody>
          <a:bodyPr wrap="square" rtlCol="0">
            <a:spAutoFit/>
          </a:bodyPr>
          <a:lstStyle/>
          <a:p>
            <a:endParaRPr lang="en-US" dirty="0"/>
          </a:p>
        </p:txBody>
      </p:sp>
      <p:sp>
        <p:nvSpPr>
          <p:cNvPr id="16" name="TextBox 15"/>
          <p:cNvSpPr txBox="1"/>
          <p:nvPr/>
        </p:nvSpPr>
        <p:spPr>
          <a:xfrm>
            <a:off x="7641410" y="4600876"/>
            <a:ext cx="552224" cy="772140"/>
          </a:xfrm>
          <a:prstGeom prst="rect">
            <a:avLst/>
          </a:prstGeom>
          <a:solidFill>
            <a:schemeClr val="bg1"/>
          </a:solidFill>
        </p:spPr>
        <p:txBody>
          <a:bodyPr wrap="square" rtlCol="0">
            <a:spAutoFit/>
          </a:bodyPr>
          <a:lstStyle/>
          <a:p>
            <a:endParaRPr lang="en-US" dirty="0"/>
          </a:p>
        </p:txBody>
      </p:sp>
      <p:pic>
        <p:nvPicPr>
          <p:cNvPr id="17" name="Picture 14"/>
          <p:cNvPicPr/>
          <p:nvPr/>
        </p:nvPicPr>
        <p:blipFill>
          <a:blip r:embed="rId8"/>
          <a:stretch>
            <a:fillRect/>
          </a:stretch>
        </p:blipFill>
        <p:spPr>
          <a:xfrm>
            <a:off x="4461189" y="5439775"/>
            <a:ext cx="1969851" cy="418391"/>
          </a:xfrm>
          <a:prstGeom prst="rect">
            <a:avLst/>
          </a:prstGeom>
          <a:ln>
            <a:noFill/>
          </a:ln>
        </p:spPr>
      </p:pic>
    </p:spTree>
    <p:extLst>
      <p:ext uri="{BB962C8B-B14F-4D97-AF65-F5344CB8AC3E}">
        <p14:creationId xmlns:p14="http://schemas.microsoft.com/office/powerpoint/2010/main" val="2958294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63" y="191870"/>
            <a:ext cx="10515600" cy="943911"/>
          </a:xfrm>
        </p:spPr>
        <p:txBody>
          <a:bodyPr/>
          <a:lstStyle/>
          <a:p>
            <a:r>
              <a:rPr lang="en-US" b="1" u="sng" dirty="0">
                <a:solidFill>
                  <a:srgbClr val="000000"/>
                </a:solidFill>
              </a:rPr>
              <a:t>Choosing lambda by GCV</a:t>
            </a:r>
            <a:endParaRPr lang="en-US" b="1" u="sng" dirty="0"/>
          </a:p>
        </p:txBody>
      </p:sp>
      <p:sp>
        <p:nvSpPr>
          <p:cNvPr id="3" name="Content Placeholder 2"/>
          <p:cNvSpPr>
            <a:spLocks noGrp="1"/>
          </p:cNvSpPr>
          <p:nvPr>
            <p:ph idx="1"/>
          </p:nvPr>
        </p:nvSpPr>
        <p:spPr/>
        <p:txBody>
          <a:bodyPr/>
          <a:lstStyle/>
          <a:p>
            <a:r>
              <a:rPr lang="en-US" dirty="0"/>
              <a:t>Defining GCV</a:t>
            </a:r>
          </a:p>
          <a:p>
            <a:endParaRPr lang="en-US" dirty="0"/>
          </a:p>
          <a:p>
            <a:endParaRPr lang="en-US" dirty="0"/>
          </a:p>
        </p:txBody>
      </p:sp>
      <p:pic>
        <p:nvPicPr>
          <p:cNvPr id="4" name="Picture 3"/>
          <p:cNvPicPr>
            <a:picLocks noChangeAspect="1"/>
          </p:cNvPicPr>
          <p:nvPr/>
        </p:nvPicPr>
        <p:blipFill>
          <a:blip r:embed="rId2"/>
          <a:stretch>
            <a:fillRect/>
          </a:stretch>
        </p:blipFill>
        <p:spPr>
          <a:xfrm>
            <a:off x="3711992" y="1643345"/>
            <a:ext cx="6101765" cy="9207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331" y="2971496"/>
            <a:ext cx="5293669" cy="313403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65" y="2553583"/>
            <a:ext cx="6705453" cy="3969859"/>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2300" y="96312"/>
            <a:ext cx="7071521" cy="4186584"/>
          </a:xfrm>
          <a:prstGeom prst="rect">
            <a:avLst/>
          </a:prstGeom>
        </p:spPr>
      </p:pic>
    </p:spTree>
    <p:extLst>
      <p:ext uri="{BB962C8B-B14F-4D97-AF65-F5344CB8AC3E}">
        <p14:creationId xmlns:p14="http://schemas.microsoft.com/office/powerpoint/2010/main" val="371397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Registration by SRSF</a:t>
            </a:r>
          </a:p>
        </p:txBody>
      </p:sp>
      <mc:AlternateContent xmlns:mc="http://schemas.openxmlformats.org/markup-compatibility/2006" xmlns:a14="http://schemas.microsoft.com/office/drawing/2010/main">
        <mc:Choice Requires="a14">
          <p:sp>
            <p:nvSpPr>
              <p:cNvPr id="4" name="TextBox 3"/>
              <p:cNvSpPr txBox="1"/>
              <p:nvPr/>
            </p:nvSpPr>
            <p:spPr>
              <a:xfrm>
                <a:off x="838200" y="1568917"/>
                <a:ext cx="6314173" cy="5078313"/>
              </a:xfrm>
              <a:prstGeom prst="rect">
                <a:avLst/>
              </a:prstGeom>
              <a:noFill/>
            </p:spPr>
            <p:txBody>
              <a:bodyPr wrap="square" rtlCol="0">
                <a:spAutoFit/>
              </a:bodyPr>
              <a:lstStyle/>
              <a:p>
                <a:pPr marL="342900" indent="-342900">
                  <a:buAutoNum type="arabicPeriod"/>
                </a:pPr>
                <a:r>
                  <a:rPr lang="en-US" dirty="0"/>
                  <a:t>Separate phase difference and amplitude difference</a:t>
                </a:r>
              </a:p>
              <a:p>
                <a:pPr marL="342900" indent="-342900">
                  <a:buAutoNum type="arabicPeriod"/>
                </a:pPr>
                <a:r>
                  <a:rPr lang="en-US" dirty="0"/>
                  <a:t>Description functions (based sampling points) make more sense</a:t>
                </a:r>
              </a:p>
              <a:p>
                <a:pPr marL="342900" indent="-342900">
                  <a:buAutoNum type="arabicPeriod"/>
                </a:pPr>
                <a:r>
                  <a:rPr lang="en-US" dirty="0"/>
                  <a:t>Types of registrations:</a:t>
                </a:r>
              </a:p>
              <a:p>
                <a:pPr marL="800100" lvl="1" indent="-342900">
                  <a:buAutoNum type="arabicPeriod"/>
                </a:pPr>
                <a:r>
                  <a:rPr lang="en-US" dirty="0"/>
                  <a:t>Landmark based</a:t>
                </a:r>
              </a:p>
              <a:p>
                <a:pPr marL="1257300" lvl="2" indent="-342900">
                  <a:buFont typeface="Arial" panose="020B0604020202020204" pitchFamily="34" charset="0"/>
                  <a:buChar char="•"/>
                </a:pPr>
                <a:r>
                  <a:rPr lang="en-US" dirty="0"/>
                  <a:t>Minima, maxima, crossings of zero</a:t>
                </a:r>
              </a:p>
              <a:p>
                <a:pPr marL="1257300" lvl="2" indent="-342900">
                  <a:buFont typeface="Arial" panose="020B0604020202020204" pitchFamily="34" charset="0"/>
                  <a:buChar char="•"/>
                </a:pPr>
                <a:r>
                  <a:rPr lang="en-US" dirty="0"/>
                  <a:t>Need graphic interaction</a:t>
                </a:r>
              </a:p>
              <a:p>
                <a:pPr marL="1257300" lvl="2" indent="-342900">
                  <a:buFont typeface="Arial" panose="020B0604020202020204" pitchFamily="34" charset="0"/>
                  <a:buChar char="•"/>
                </a:pPr>
                <a:r>
                  <a:rPr lang="en-US" dirty="0"/>
                  <a:t>Not all data has obvious landmarks</a:t>
                </a:r>
              </a:p>
              <a:p>
                <a:pPr marL="1257300" lvl="2" indent="-342900">
                  <a:buFont typeface="Arial" panose="020B0604020202020204" pitchFamily="34" charset="0"/>
                  <a:buChar char="•"/>
                </a:pPr>
                <a:r>
                  <a:rPr lang="en-US" dirty="0"/>
                  <a:t>Just use several points</a:t>
                </a:r>
              </a:p>
              <a:p>
                <a:pPr marL="800100" lvl="1" indent="-342900">
                  <a:buAutoNum type="arabicPeriod"/>
                </a:pPr>
                <a:r>
                  <a:rPr lang="en-US" dirty="0"/>
                  <a:t>Continuous registration</a:t>
                </a:r>
              </a:p>
              <a:p>
                <a:pPr lvl="2"/>
                <a:r>
                  <a:rPr lang="en-US" dirty="0"/>
                  <a:t>Minimizing energy (E)</a:t>
                </a:r>
              </a:p>
              <a:p>
                <a:pPr marL="1200150" lvl="2" indent="-285750">
                  <a:buFont typeface="Arial" panose="020B0604020202020204" pitchFamily="34" charset="0"/>
                  <a:buChar char="•"/>
                </a:pPr>
                <a:r>
                  <a:rPr lang="en-US" dirty="0"/>
                  <a:t>Invariant to warping </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a:t>Random wrapping won’t change minimal </a:t>
                </a:r>
              </a:p>
              <a:p>
                <a:pPr marL="1200150" lvl="2" indent="-285750">
                  <a:buFont typeface="Arial" panose="020B0604020202020204" pitchFamily="34" charset="0"/>
                  <a:buChar char="•"/>
                </a:pPr>
                <a:r>
                  <a:rPr lang="en-US" dirty="0"/>
                  <a:t>Inverse symmetry</a:t>
                </a:r>
                <a:endParaRPr lang="en-US" b="0" i="1" dirty="0">
                  <a:latin typeface="Cambria Math" panose="02040503050406030204" pitchFamily="18" charset="0"/>
                </a:endParaRPr>
              </a:p>
              <a:p>
                <a:pPr lvl="3"/>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baseline="30000" smtClean="0">
                          <a:latin typeface="Cambria Math" panose="02040503050406030204" pitchFamily="18" charset="0"/>
                        </a:rPr>
                        <m:t>∗</m:t>
                      </m:r>
                      <m:r>
                        <a:rPr lang="en-US" b="0" i="1" smtClean="0">
                          <a:latin typeface="Cambria Math" panose="02040503050406030204" pitchFamily="18" charset="0"/>
                        </a:rPr>
                        <m:t> =</m:t>
                      </m:r>
                      <m:r>
                        <a:rPr lang="en-US" b="0" i="1" smtClean="0">
                          <a:latin typeface="Cambria Math" panose="02040503050406030204" pitchFamily="18" charset="0"/>
                        </a:rPr>
                        <m:t>𝑎𝑟𝑔𝑚𝑖𝑛𝑟𝐸</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baseline="-25000"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baseline="-25000"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rPr>
                        <m:t>]</m:t>
                      </m:r>
                    </m:oMath>
                  </m:oMathPara>
                </a14:m>
                <a:endParaRPr lang="en-US" dirty="0"/>
              </a:p>
              <a:p>
                <a:pPr lvl="3"/>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𝐼𝑛𝑣𝑒𝑟𝑠𝑒</m:t>
                      </m:r>
                      <m:d>
                        <m:dPr>
                          <m:ctrlPr>
                            <a:rPr lang="en-US" b="0" i="1" smtClean="0">
                              <a:latin typeface="Cambria Math" panose="02040503050406030204" pitchFamily="18" charset="0"/>
                            </a:rPr>
                          </m:ctrlPr>
                        </m:dPr>
                        <m:e>
                          <m:r>
                            <a:rPr lang="en-US" i="1">
                              <a:latin typeface="Cambria Math" panose="02040503050406030204" pitchFamily="18" charset="0"/>
                            </a:rPr>
                            <m:t>𝑟</m:t>
                          </m:r>
                          <m:r>
                            <a:rPr lang="en-US" i="1" baseline="30000">
                              <a:latin typeface="Cambria Math" panose="02040503050406030204" pitchFamily="18" charset="0"/>
                            </a:rPr>
                            <m:t>∗</m:t>
                          </m:r>
                        </m:e>
                      </m:d>
                      <m:r>
                        <a:rPr lang="en-US" i="1">
                          <a:latin typeface="Cambria Math" panose="02040503050406030204" pitchFamily="18" charset="0"/>
                        </a:rPr>
                        <m:t>=</m:t>
                      </m:r>
                      <m:r>
                        <a:rPr lang="en-US" i="1">
                          <a:latin typeface="Cambria Math" panose="02040503050406030204" pitchFamily="18" charset="0"/>
                        </a:rPr>
                        <m:t>𝑎𝑟𝑔𝑚𝑖𝑛𝑟𝐸</m:t>
                      </m:r>
                      <m:d>
                        <m:dPr>
                          <m:begChr m:val="["/>
                          <m:endChr m:val="]"/>
                          <m:ctrlPr>
                            <a:rPr lang="en-US" i="1">
                              <a:latin typeface="Cambria Math" panose="02040503050406030204" pitchFamily="18" charset="0"/>
                            </a:rPr>
                          </m:ctrlPr>
                        </m:dPr>
                        <m:e>
                          <m:r>
                            <a:rPr lang="en-US" i="1">
                              <a:latin typeface="Cambria Math" panose="02040503050406030204" pitchFamily="18" charset="0"/>
                            </a:rPr>
                            <m:t>𝑓</m:t>
                          </m:r>
                          <m:r>
                            <a:rPr lang="en-US" b="0" i="1" baseline="-25000" smtClean="0">
                              <a:latin typeface="Cambria Math" panose="02040503050406030204" pitchFamily="18" charset="0"/>
                            </a:rPr>
                            <m:t>2</m:t>
                          </m:r>
                          <m:r>
                            <a:rPr lang="en-US" i="1">
                              <a:latin typeface="Cambria Math" panose="02040503050406030204" pitchFamily="18" charset="0"/>
                            </a:rPr>
                            <m:t>, </m:t>
                          </m:r>
                          <m:r>
                            <a:rPr lang="en-US" i="1">
                              <a:latin typeface="Cambria Math" panose="02040503050406030204" pitchFamily="18" charset="0"/>
                            </a:rPr>
                            <m:t>𝑓</m:t>
                          </m:r>
                          <m:r>
                            <a:rPr lang="en-US" b="0" i="1" baseline="-25000"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e>
                      </m:d>
                    </m:oMath>
                  </m:oMathPara>
                </a14:m>
                <a:endParaRPr lang="en-US" dirty="0"/>
              </a:p>
              <a:p>
                <a:pPr marL="1200150" lvl="2" indent="-285750">
                  <a:buFont typeface="Arial" panose="020B0604020202020204" pitchFamily="34" charset="0"/>
                  <a:buChar char="•"/>
                </a:pPr>
                <a:r>
                  <a:rPr lang="en-US" dirty="0">
                    <a:solidFill>
                      <a:srgbClr val="C00000"/>
                    </a:solidFill>
                  </a:rPr>
                  <a:t>L2 norm does not satisfy above criteria</a:t>
                </a:r>
              </a:p>
            </p:txBody>
          </p:sp>
        </mc:Choice>
        <mc:Fallback xmlns="">
          <p:sp>
            <p:nvSpPr>
              <p:cNvPr id="4" name="TextBox 3"/>
              <p:cNvSpPr txBox="1">
                <a:spLocks noRot="1" noChangeAspect="1" noMove="1" noResize="1" noEditPoints="1" noAdjustHandles="1" noChangeArrowheads="1" noChangeShapeType="1" noTextEdit="1"/>
              </p:cNvSpPr>
              <p:nvPr/>
            </p:nvSpPr>
            <p:spPr>
              <a:xfrm>
                <a:off x="838200" y="1568917"/>
                <a:ext cx="6314173" cy="5078313"/>
              </a:xfrm>
              <a:prstGeom prst="rect">
                <a:avLst/>
              </a:prstGeom>
              <a:blipFill>
                <a:blip r:embed="rId3"/>
                <a:stretch>
                  <a:fillRect l="-870" t="-600" b="-960"/>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6980659" y="106417"/>
            <a:ext cx="4953000" cy="2925000"/>
          </a:xfrm>
          <a:prstGeom prst="rect">
            <a:avLst/>
          </a:prstGeom>
        </p:spPr>
      </p:pic>
      <p:pic>
        <p:nvPicPr>
          <p:cNvPr id="6" name="Picture 5"/>
          <p:cNvPicPr>
            <a:picLocks noChangeAspect="1"/>
          </p:cNvPicPr>
          <p:nvPr/>
        </p:nvPicPr>
        <p:blipFill>
          <a:blip r:embed="rId5"/>
          <a:stretch>
            <a:fillRect/>
          </a:stretch>
        </p:blipFill>
        <p:spPr>
          <a:xfrm>
            <a:off x="6980659" y="3723045"/>
            <a:ext cx="5211341" cy="307838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348537" y="4891578"/>
                <a:ext cx="3654077"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baseline="-25000"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baseline="-25000" smtClean="0">
                            <a:latin typeface="Cambria Math" panose="02040503050406030204" pitchFamily="18" charset="0"/>
                          </a:rPr>
                          <m:t>2</m:t>
                        </m:r>
                      </m:e>
                    </m:d>
                    <m:r>
                      <a:rPr lang="en-US" b="0" i="1" smtClean="0">
                        <a:latin typeface="Cambria Math" panose="02040503050406030204" pitchFamily="18" charset="0"/>
                      </a:rPr>
                      <m:t>=</m:t>
                    </m:r>
                    <m:r>
                      <a:rPr lang="en-US" b="0" i="1" smtClean="0">
                        <a:latin typeface="Cambria Math" panose="02040503050406030204" pitchFamily="18" charset="0"/>
                      </a:rPr>
                      <m:t>𝐸</m:t>
                    </m:r>
                  </m:oMath>
                </a14:m>
                <a:r>
                  <a:rPr lang="en-US" dirty="0"/>
                  <a:t>[</a:t>
                </a:r>
                <a14:m>
                  <m:oMath xmlns:m="http://schemas.openxmlformats.org/officeDocument/2006/math">
                    <m:r>
                      <a:rPr lang="en-US" b="0" i="1" smtClean="0">
                        <a:latin typeface="Cambria Math" panose="02040503050406030204" pitchFamily="18" charset="0"/>
                      </a:rPr>
                      <m:t>𝑓</m:t>
                    </m:r>
                    <m:r>
                      <a:rPr lang="en-US" b="0" i="1" baseline="-25000" smtClean="0">
                        <a:latin typeface="Cambria Math" panose="02040503050406030204" pitchFamily="18" charset="0"/>
                      </a:rPr>
                      <m:t>1</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m:t>
                    </m:r>
                    <m:r>
                      <a:rPr lang="en-US" b="0" i="1" baseline="-25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oMath>
                </a14:m>
                <a:r>
                  <a:rPr lang="en-US" dirty="0"/>
                  <a:t>]  for all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Γ</m:t>
                    </m:r>
                  </m:oMath>
                </a14:m>
                <a:r>
                  <a:rPr lang="en-US" baseline="-25000" dirty="0"/>
                  <a:t>2</a:t>
                </a:r>
              </a:p>
            </p:txBody>
          </p:sp>
        </mc:Choice>
        <mc:Fallback xmlns="">
          <p:sp>
            <p:nvSpPr>
              <p:cNvPr id="8" name="TextBox 7"/>
              <p:cNvSpPr txBox="1">
                <a:spLocks noRot="1" noChangeAspect="1" noMove="1" noResize="1" noEditPoints="1" noAdjustHandles="1" noChangeArrowheads="1" noChangeShapeType="1" noTextEdit="1"/>
              </p:cNvSpPr>
              <p:nvPr/>
            </p:nvSpPr>
            <p:spPr>
              <a:xfrm>
                <a:off x="2348537" y="4891578"/>
                <a:ext cx="3654077" cy="276999"/>
              </a:xfrm>
              <a:prstGeom prst="rect">
                <a:avLst/>
              </a:prstGeom>
              <a:blipFill>
                <a:blip r:embed="rId6"/>
                <a:stretch>
                  <a:fillRect l="-2167" t="-28261" r="-667" b="-50000"/>
                </a:stretch>
              </a:blipFill>
            </p:spPr>
            <p:txBody>
              <a:bodyPr/>
              <a:lstStyle/>
              <a:p>
                <a:r>
                  <a:rPr lang="en-US">
                    <a:noFill/>
                  </a:rPr>
                  <a:t> </a:t>
                </a:r>
              </a:p>
            </p:txBody>
          </p:sp>
        </mc:Fallback>
      </mc:AlternateContent>
    </p:spTree>
    <p:extLst>
      <p:ext uri="{BB962C8B-B14F-4D97-AF65-F5344CB8AC3E}">
        <p14:creationId xmlns:p14="http://schemas.microsoft.com/office/powerpoint/2010/main" val="1229791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22" y="206100"/>
            <a:ext cx="10515600" cy="743346"/>
          </a:xfrm>
        </p:spPr>
        <p:txBody>
          <a:bodyPr/>
          <a:lstStyle/>
          <a:p>
            <a:r>
              <a:rPr lang="en-US" b="1" u="sng" dirty="0"/>
              <a:t>Warping function r</a:t>
            </a:r>
          </a:p>
        </p:txBody>
      </p:sp>
      <p:sp>
        <p:nvSpPr>
          <p:cNvPr id="4" name="TextBox 3"/>
          <p:cNvSpPr txBox="1"/>
          <p:nvPr/>
        </p:nvSpPr>
        <p:spPr>
          <a:xfrm>
            <a:off x="453493" y="1113262"/>
            <a:ext cx="4217898" cy="1384995"/>
          </a:xfrm>
          <a:prstGeom prst="rect">
            <a:avLst/>
          </a:prstGeom>
          <a:noFill/>
        </p:spPr>
        <p:txBody>
          <a:bodyPr wrap="square" rtlCol="0">
            <a:spAutoFit/>
          </a:bodyPr>
          <a:lstStyle/>
          <a:p>
            <a:pPr marL="342900" indent="-342900">
              <a:buAutoNum type="arabicPeriod"/>
            </a:pPr>
            <a:r>
              <a:rPr lang="en-US" sz="2800" dirty="0"/>
              <a:t>strictly increasing</a:t>
            </a:r>
          </a:p>
          <a:p>
            <a:pPr marL="342900" indent="-342900">
              <a:buAutoNum type="arabicPeriod"/>
            </a:pPr>
            <a:r>
              <a:rPr lang="en-US" sz="2800" dirty="0"/>
              <a:t>Smooth (differentiable)</a:t>
            </a:r>
          </a:p>
          <a:p>
            <a:pPr marL="342900" indent="-342900">
              <a:buAutoNum type="arabicPeriod"/>
            </a:pPr>
            <a:r>
              <a:rPr lang="de-DE" sz="2800" i="1" dirty="0"/>
              <a:t>h</a:t>
            </a:r>
            <a:r>
              <a:rPr lang="de-DE" sz="2800" dirty="0"/>
              <a:t>(0) = 0 and </a:t>
            </a:r>
            <a:r>
              <a:rPr lang="de-DE" sz="2800" i="1" dirty="0"/>
              <a:t>h</a:t>
            </a:r>
            <a:r>
              <a:rPr lang="de-DE" sz="2800" dirty="0"/>
              <a:t>(</a:t>
            </a:r>
            <a:r>
              <a:rPr lang="de-DE" sz="2800" i="1" dirty="0"/>
              <a:t>T</a:t>
            </a:r>
            <a:r>
              <a:rPr lang="de-DE" sz="2800" dirty="0"/>
              <a:t>) = </a:t>
            </a:r>
            <a:r>
              <a:rPr lang="de-DE" sz="2800" i="1" dirty="0"/>
              <a:t>T</a:t>
            </a:r>
            <a:endParaRPr lang="en-US" sz="2800" dirty="0"/>
          </a:p>
        </p:txBody>
      </p:sp>
      <p:pic>
        <p:nvPicPr>
          <p:cNvPr id="5" name="Picture 4"/>
          <p:cNvPicPr>
            <a:picLocks noChangeAspect="1"/>
          </p:cNvPicPr>
          <p:nvPr/>
        </p:nvPicPr>
        <p:blipFill>
          <a:blip r:embed="rId3"/>
          <a:stretch>
            <a:fillRect/>
          </a:stretch>
        </p:blipFill>
        <p:spPr>
          <a:xfrm>
            <a:off x="4909048" y="1772801"/>
            <a:ext cx="6580587" cy="220595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367335" y="1310575"/>
                <a:ext cx="109331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r>
                      <a:rPr lang="en-US" b="0" i="1" baseline="-25000"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𝑓</m:t>
                    </m:r>
                    <m:r>
                      <a:rPr lang="en-US" b="0" i="1" baseline="-25000" smtClean="0">
                        <a:latin typeface="Cambria Math" panose="02040503050406030204" pitchFamily="18" charset="0"/>
                      </a:rPr>
                      <m:t>2</m:t>
                    </m:r>
                  </m:oMath>
                </a14:m>
                <a:r>
                  <a:rPr lang="en-US" dirty="0"/>
                  <a:t>(t)</a:t>
                </a:r>
              </a:p>
            </p:txBody>
          </p:sp>
        </mc:Choice>
        <mc:Fallback xmlns="">
          <p:sp>
            <p:nvSpPr>
              <p:cNvPr id="6" name="TextBox 5"/>
              <p:cNvSpPr txBox="1">
                <a:spLocks noRot="1" noChangeAspect="1" noMove="1" noResize="1" noEditPoints="1" noAdjustHandles="1" noChangeArrowheads="1" noChangeShapeType="1" noTextEdit="1"/>
              </p:cNvSpPr>
              <p:nvPr/>
            </p:nvSpPr>
            <p:spPr>
              <a:xfrm>
                <a:off x="5367335" y="1310575"/>
                <a:ext cx="1093313" cy="276999"/>
              </a:xfrm>
              <a:prstGeom prst="rect">
                <a:avLst/>
              </a:prstGeom>
              <a:blipFill>
                <a:blip r:embed="rId4"/>
                <a:stretch>
                  <a:fillRect l="-10000" t="-28889" r="-12778"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971169" y="1332416"/>
                <a:ext cx="4563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971169" y="1332416"/>
                <a:ext cx="456343" cy="276999"/>
              </a:xfrm>
              <a:prstGeom prst="rect">
                <a:avLst/>
              </a:prstGeom>
              <a:blipFill>
                <a:blip r:embed="rId5"/>
                <a:stretch>
                  <a:fillRect l="-6757" t="-4444" r="-2027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830182" y="1310575"/>
                <a:ext cx="139974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𝑓</m:t>
                    </m:r>
                    <m:r>
                      <a:rPr lang="en-US" b="0" i="1" baseline="-25000"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d>
                    <m:r>
                      <a:rPr lang="en-US" b="0" i="1" smtClean="0">
                        <a:latin typeface="Cambria Math" panose="02040503050406030204" pitchFamily="18" charset="0"/>
                      </a:rPr>
                      <m:t>,  </m:t>
                    </m:r>
                    <m:r>
                      <a:rPr lang="en-US" b="0" i="1" smtClean="0">
                        <a:latin typeface="Cambria Math" panose="02040503050406030204" pitchFamily="18" charset="0"/>
                      </a:rPr>
                      <m:t>𝑓</m:t>
                    </m:r>
                    <m:r>
                      <a:rPr lang="en-US" b="0" i="1" baseline="-25000" smtClean="0">
                        <a:latin typeface="Cambria Math" panose="02040503050406030204" pitchFamily="18" charset="0"/>
                      </a:rPr>
                      <m:t>2</m:t>
                    </m:r>
                  </m:oMath>
                </a14:m>
                <a:r>
                  <a:rPr lang="en-US" dirty="0"/>
                  <a:t>(t)</a:t>
                </a:r>
              </a:p>
            </p:txBody>
          </p:sp>
        </mc:Choice>
        <mc:Fallback xmlns="">
          <p:sp>
            <p:nvSpPr>
              <p:cNvPr id="8" name="TextBox 7"/>
              <p:cNvSpPr txBox="1">
                <a:spLocks noRot="1" noChangeAspect="1" noMove="1" noResize="1" noEditPoints="1" noAdjustHandles="1" noChangeArrowheads="1" noChangeShapeType="1" noTextEdit="1"/>
              </p:cNvSpPr>
              <p:nvPr/>
            </p:nvSpPr>
            <p:spPr>
              <a:xfrm>
                <a:off x="9830182" y="1310575"/>
                <a:ext cx="1399742" cy="276999"/>
              </a:xfrm>
              <a:prstGeom prst="rect">
                <a:avLst/>
              </a:prstGeom>
              <a:blipFill>
                <a:blip r:embed="rId6"/>
                <a:stretch>
                  <a:fillRect l="-7860" t="-28889" r="-10044" b="-51111"/>
                </a:stretch>
              </a:blipFill>
            </p:spPr>
            <p:txBody>
              <a:bodyPr/>
              <a:lstStyle/>
              <a:p>
                <a:r>
                  <a:rPr lang="en-US">
                    <a:noFill/>
                  </a:rPr>
                  <a:t> </a:t>
                </a:r>
              </a:p>
            </p:txBody>
          </p:sp>
        </mc:Fallback>
      </mc:AlternateContent>
      <p:pic>
        <p:nvPicPr>
          <p:cNvPr id="9" name="Picture 8"/>
          <p:cNvPicPr>
            <a:picLocks noChangeAspect="1"/>
          </p:cNvPicPr>
          <p:nvPr/>
        </p:nvPicPr>
        <p:blipFill>
          <a:blip r:embed="rId7"/>
          <a:stretch>
            <a:fillRect/>
          </a:stretch>
        </p:blipFill>
        <p:spPr>
          <a:xfrm>
            <a:off x="4909048" y="4026044"/>
            <a:ext cx="6580587" cy="2191448"/>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1799842" y="3269973"/>
                <a:ext cx="2871549" cy="1200329"/>
              </a:xfrm>
              <a:prstGeom prst="rect">
                <a:avLst/>
              </a:prstGeom>
              <a:noFill/>
            </p:spPr>
            <p:txBody>
              <a:bodyPr wrap="square" rtlCol="0">
                <a:spAutoFit/>
              </a:bodyPr>
              <a:lstStyle/>
              <a:p>
                <a:r>
                  <a:rPr lang="en-US" dirty="0"/>
                  <a:t>Registration by warping f</a:t>
                </a:r>
                <a:r>
                  <a:rPr lang="en-US" baseline="-25000" dirty="0"/>
                  <a:t>1</a:t>
                </a:r>
                <a:r>
                  <a:rPr lang="en-US" dirty="0"/>
                  <a:t>(t) by r(t) to f</a:t>
                </a:r>
                <a:r>
                  <a:rPr lang="en-US" baseline="-25000" dirty="0"/>
                  <a:t>2</a:t>
                </a:r>
                <a:r>
                  <a:rPr lang="en-US" dirty="0"/>
                  <a:t>(t)</a:t>
                </a:r>
              </a:p>
              <a:p>
                <a:endParaRPr lang="en-US" dirty="0"/>
              </a:p>
              <a:p>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𝑎𝑟𝑔𝑚𝑖𝑛</m:t>
                    </m:r>
                    <m:r>
                      <a:rPr lang="en-US" altLang="zh-CN" i="1">
                        <a:latin typeface="Cambria Math" panose="02040503050406030204" pitchFamily="18" charset="0"/>
                      </a:rPr>
                      <m:t>|</m:t>
                    </m:r>
                  </m:oMath>
                </a14:m>
                <a:r>
                  <a:rPr lang="en-US" altLang="zh-CN" dirty="0"/>
                  <a:t>|</a:t>
                </a:r>
                <a14:m>
                  <m:oMath xmlns:m="http://schemas.openxmlformats.org/officeDocument/2006/math">
                    <m:r>
                      <a:rPr lang="en-US" altLang="zh-CN" b="0" i="1" dirty="0" smtClean="0">
                        <a:latin typeface="Cambria Math" panose="02040503050406030204" pitchFamily="18" charset="0"/>
                      </a:rPr>
                      <m:t>𝑓</m:t>
                    </m:r>
                    <m:r>
                      <a:rPr lang="en-US" altLang="zh-CN" b="0" i="1" baseline="-25000"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𝑓</m:t>
                    </m:r>
                    <m:r>
                      <a:rPr lang="en-US" altLang="zh-CN" b="0" i="1" baseline="-25000" dirty="0" smtClean="0">
                        <a:latin typeface="Cambria Math" panose="02040503050406030204" pitchFamily="18" charset="0"/>
                      </a:rPr>
                      <m:t>2</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𝑟</m:t>
                    </m:r>
                  </m:oMath>
                </a14:m>
                <a:r>
                  <a:rPr lang="en-US" altLang="zh-CN" dirty="0"/>
                  <a:t>||</a:t>
                </a:r>
                <a:r>
                  <a:rPr lang="en-US" altLang="zh-CN" baseline="30000" dirty="0"/>
                  <a:t>2</a:t>
                </a:r>
                <a:endParaRPr lang="en-US" baseline="30000" dirty="0"/>
              </a:p>
            </p:txBody>
          </p:sp>
        </mc:Choice>
        <mc:Fallback xmlns="">
          <p:sp>
            <p:nvSpPr>
              <p:cNvPr id="10" name="TextBox 9"/>
              <p:cNvSpPr txBox="1">
                <a:spLocks noRot="1" noChangeAspect="1" noMove="1" noResize="1" noEditPoints="1" noAdjustHandles="1" noChangeArrowheads="1" noChangeShapeType="1" noTextEdit="1"/>
              </p:cNvSpPr>
              <p:nvPr/>
            </p:nvSpPr>
            <p:spPr>
              <a:xfrm>
                <a:off x="1799842" y="3269973"/>
                <a:ext cx="2871549" cy="1200329"/>
              </a:xfrm>
              <a:prstGeom prst="rect">
                <a:avLst/>
              </a:prstGeom>
              <a:blipFill>
                <a:blip r:embed="rId8"/>
                <a:stretch>
                  <a:fillRect l="-1699" t="-2538" r="-849" b="-7107"/>
                </a:stretch>
              </a:blipFill>
            </p:spPr>
            <p:txBody>
              <a:bodyPr/>
              <a:lstStyle/>
              <a:p>
                <a:r>
                  <a:rPr lang="en-US">
                    <a:noFill/>
                  </a:rPr>
                  <a:t> </a:t>
                </a:r>
              </a:p>
            </p:txBody>
          </p:sp>
        </mc:Fallback>
      </mc:AlternateContent>
      <p:sp>
        <p:nvSpPr>
          <p:cNvPr id="11" name="TextBox 10"/>
          <p:cNvSpPr txBox="1"/>
          <p:nvPr/>
        </p:nvSpPr>
        <p:spPr>
          <a:xfrm>
            <a:off x="9947777" y="6211669"/>
            <a:ext cx="1282147" cy="646331"/>
          </a:xfrm>
          <a:prstGeom prst="rect">
            <a:avLst/>
          </a:prstGeom>
          <a:noFill/>
        </p:spPr>
        <p:txBody>
          <a:bodyPr wrap="square" rtlCol="0">
            <a:spAutoFit/>
          </a:bodyPr>
          <a:lstStyle/>
          <a:p>
            <a:r>
              <a:rPr lang="en-US" dirty="0"/>
              <a:t>Pinching effect</a:t>
            </a:r>
          </a:p>
        </p:txBody>
      </p:sp>
    </p:spTree>
    <p:extLst>
      <p:ext uri="{BB962C8B-B14F-4D97-AF65-F5344CB8AC3E}">
        <p14:creationId xmlns:p14="http://schemas.microsoft.com/office/powerpoint/2010/main" val="381785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838080" y="365040"/>
            <a:ext cx="10515240" cy="1325160"/>
          </a:xfrm>
          <a:prstGeom prst="rect">
            <a:avLst/>
          </a:prstGeom>
        </p:spPr>
        <p:txBody>
          <a:bodyPr anchor="ctr"/>
          <a:lstStyle/>
          <a:p>
            <a:pPr>
              <a:lnSpc>
                <a:spcPct val="90000"/>
              </a:lnSpc>
            </a:pPr>
            <a:r>
              <a:rPr lang="en-US" sz="4400" b="1" u="sng" dirty="0">
                <a:solidFill>
                  <a:srgbClr val="000000"/>
                </a:solidFill>
                <a:latin typeface="Calibri Light"/>
              </a:rPr>
              <a:t>Index</a:t>
            </a:r>
            <a:endParaRPr b="1" u="sng" dirty="0"/>
          </a:p>
        </p:txBody>
      </p:sp>
      <p:sp>
        <p:nvSpPr>
          <p:cNvPr id="86" name="TextShape 2"/>
          <p:cNvSpPr txBox="1"/>
          <p:nvPr/>
        </p:nvSpPr>
        <p:spPr>
          <a:xfrm>
            <a:off x="1799924" y="1825560"/>
            <a:ext cx="9553395" cy="4350960"/>
          </a:xfrm>
          <a:prstGeom prst="rect">
            <a:avLst/>
          </a:prstGeom>
        </p:spPr>
        <p:txBody>
          <a:bodyPr/>
          <a:lstStyle/>
          <a:p>
            <a:pPr>
              <a:lnSpc>
                <a:spcPct val="90000"/>
              </a:lnSpc>
              <a:buFont typeface="Arial"/>
              <a:buChar char="•"/>
            </a:pPr>
            <a:r>
              <a:rPr lang="en-US" sz="2800" dirty="0">
                <a:solidFill>
                  <a:srgbClr val="000000"/>
                </a:solidFill>
              </a:rPr>
              <a:t>Background of FDA</a:t>
            </a:r>
          </a:p>
          <a:p>
            <a:pPr>
              <a:lnSpc>
                <a:spcPct val="90000"/>
              </a:lnSpc>
              <a:buFont typeface="Arial"/>
              <a:buChar char="•"/>
            </a:pPr>
            <a:r>
              <a:rPr lang="en-US" sz="2800" dirty="0">
                <a:solidFill>
                  <a:srgbClr val="000000"/>
                </a:solidFill>
              </a:rPr>
              <a:t>Ozone Data and Covariates Data and Data processing</a:t>
            </a:r>
            <a:endParaRPr lang="en-US" sz="2800" dirty="0"/>
          </a:p>
          <a:p>
            <a:pPr>
              <a:lnSpc>
                <a:spcPct val="90000"/>
              </a:lnSpc>
              <a:buFont typeface="Arial"/>
              <a:buChar char="•"/>
            </a:pPr>
            <a:r>
              <a:rPr lang="en-US" sz="2800" dirty="0">
                <a:solidFill>
                  <a:srgbClr val="000000"/>
                </a:solidFill>
              </a:rPr>
              <a:t>Functional data presentation</a:t>
            </a:r>
            <a:endParaRPr dirty="0"/>
          </a:p>
          <a:p>
            <a:pPr>
              <a:lnSpc>
                <a:spcPct val="90000"/>
              </a:lnSpc>
              <a:buFont typeface="Arial"/>
              <a:buChar char="•"/>
            </a:pPr>
            <a:r>
              <a:rPr lang="en-US" sz="2800" dirty="0">
                <a:latin typeface="Calibri"/>
              </a:rPr>
              <a:t>Smoothing</a:t>
            </a:r>
          </a:p>
          <a:p>
            <a:pPr>
              <a:lnSpc>
                <a:spcPct val="90000"/>
              </a:lnSpc>
              <a:buFont typeface="Arial"/>
              <a:buChar char="•"/>
            </a:pPr>
            <a:r>
              <a:rPr lang="en-US" sz="2800" dirty="0">
                <a:latin typeface="Calibri"/>
              </a:rPr>
              <a:t>Registration by SRSF</a:t>
            </a:r>
            <a:endParaRPr dirty="0"/>
          </a:p>
          <a:p>
            <a:pPr>
              <a:lnSpc>
                <a:spcPct val="90000"/>
              </a:lnSpc>
              <a:buFont typeface="Arial"/>
              <a:buChar char="•"/>
            </a:pPr>
            <a:r>
              <a:rPr lang="en-US" sz="2800" dirty="0">
                <a:latin typeface="Calibri"/>
              </a:rPr>
              <a:t>Description statistics</a:t>
            </a:r>
            <a:endParaRPr dirty="0"/>
          </a:p>
          <a:p>
            <a:pPr>
              <a:buFont typeface="Arial"/>
              <a:buChar char="•"/>
            </a:pPr>
            <a:r>
              <a:rPr lang="en-US" sz="2800" dirty="0">
                <a:latin typeface="Calibri"/>
              </a:rPr>
              <a:t>Linear Regression for Functional Responses</a:t>
            </a:r>
            <a:endParaRPr dirty="0"/>
          </a:p>
          <a:p>
            <a:pPr>
              <a:lnSpc>
                <a:spcPct val="90000"/>
              </a:lnSpc>
              <a:buFont typeface="Arial"/>
              <a:buChar char="•"/>
            </a:pPr>
            <a:r>
              <a:rPr lang="en-US" sz="2800" dirty="0">
                <a:solidFill>
                  <a:srgbClr val="000000"/>
                </a:solidFill>
                <a:latin typeface="Calibri"/>
              </a:rPr>
              <a:t>Summary</a:t>
            </a:r>
          </a:p>
          <a:p>
            <a:pPr>
              <a:lnSpc>
                <a:spcPct val="90000"/>
              </a:lnSpc>
              <a:buFont typeface="Arial"/>
              <a:buChar char="•"/>
            </a:pPr>
            <a:r>
              <a:rPr lang="en-US" sz="2800" dirty="0">
                <a:solidFill>
                  <a:srgbClr val="000000"/>
                </a:solidFill>
                <a:latin typeface="Calibri"/>
              </a:rPr>
              <a:t>Reference</a:t>
            </a:r>
            <a:endParaRPr dirty="0"/>
          </a:p>
          <a:p>
            <a:pPr>
              <a:lnSpc>
                <a:spcPct val="90000"/>
              </a:lnSpc>
              <a:buFont typeface="Arial"/>
              <a:buChar char="•"/>
            </a:pPr>
            <a:endParaRPr dirty="0"/>
          </a:p>
        </p:txBody>
      </p:sp>
    </p:spTree>
    <p:extLst>
      <p:ext uri="{BB962C8B-B14F-4D97-AF65-F5344CB8AC3E}">
        <p14:creationId xmlns:p14="http://schemas.microsoft.com/office/powerpoint/2010/main" val="32352254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Square Root Slope Function (SRSF)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Representation</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marL="457200" lvl="1" indent="0">
                  <a:buNone/>
                </a:pPr>
                <a:r>
                  <a:rPr lang="en-US" dirty="0"/>
                  <a:t>			where     </a:t>
                </a:r>
                <a14:m>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𝑠𝑖𝑔𝑛</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e>
                    </m:rad>
                  </m:oMath>
                </a14:m>
                <a:r>
                  <a:rPr lang="en-US" dirty="0"/>
                  <a:t>         </a:t>
                </a:r>
              </a:p>
              <a:p>
                <a:r>
                  <a:rPr lang="en-US" dirty="0"/>
                  <a:t>Warping q instead of f</a:t>
                </a:r>
              </a:p>
              <a:p>
                <a:pPr marL="0" indent="0">
                  <a:buNone/>
                </a:pPr>
                <a:r>
                  <a:rPr lang="en-US"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rad>
                  </m:oMath>
                </a14:m>
                <a:endParaRPr lang="en-US" dirty="0"/>
              </a:p>
              <a:p>
                <a:endParaRPr lang="en-US" dirty="0"/>
              </a:p>
              <a:p>
                <a:r>
                  <a:rPr lang="en-US" dirty="0"/>
                  <a:t>Our strategy: </a:t>
                </a:r>
              </a:p>
              <a:p>
                <a:pPr lvl="1"/>
                <a:r>
                  <a:rPr lang="en-US" dirty="0"/>
                  <a:t>Change f1, f2 to q1 and q2</a:t>
                </a:r>
              </a:p>
              <a:p>
                <a:pPr lvl="1"/>
                <a:r>
                  <a:rPr lang="en-US" dirty="0"/>
                  <a:t>Get r by </a:t>
                </a:r>
                <a14:m>
                  <m:oMath xmlns:m="http://schemas.openxmlformats.org/officeDocument/2006/math">
                    <m:r>
                      <a:rPr lang="en-US" b="0" i="1" smtClean="0">
                        <a:latin typeface="Cambria Math" panose="02040503050406030204" pitchFamily="18" charset="0"/>
                      </a:rPr>
                      <m:t>𝑎𝑟𝑔𝑚𝑖𝑛</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2||2</m:t>
                    </m:r>
                  </m:oMath>
                </a14:m>
                <a:endParaRPr lang="en-US" baseline="30000" dirty="0"/>
              </a:p>
              <a:p>
                <a:pPr lvl="1"/>
                <a:r>
                  <a:rPr lang="en-US" dirty="0"/>
                  <a:t>Warp f1 to f2 using r</a:t>
                </a:r>
              </a:p>
              <a:p>
                <a:pPr lvl="1"/>
                <a:r>
                  <a:rPr lang="en-US" dirty="0"/>
                  <a:t>Calculating amplitude and phase difference</a:t>
                </a:r>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2801" b="-112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606470" y="4354168"/>
            <a:ext cx="5585530" cy="1822795"/>
          </a:xfrm>
          <a:prstGeom prst="rect">
            <a:avLst/>
          </a:prstGeom>
        </p:spPr>
      </p:pic>
    </p:spTree>
    <p:extLst>
      <p:ext uri="{BB962C8B-B14F-4D97-AF65-F5344CB8AC3E}">
        <p14:creationId xmlns:p14="http://schemas.microsoft.com/office/powerpoint/2010/main" val="3044639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Registering Ozone data</a:t>
            </a:r>
          </a:p>
        </p:txBody>
      </p:sp>
      <p:sp>
        <p:nvSpPr>
          <p:cNvPr id="3" name="Content Placeholder 2"/>
          <p:cNvSpPr>
            <a:spLocks noGrp="1"/>
          </p:cNvSpPr>
          <p:nvPr>
            <p:ph idx="1"/>
          </p:nvPr>
        </p:nvSpPr>
        <p:spPr>
          <a:xfrm>
            <a:off x="838200" y="1825625"/>
            <a:ext cx="5052461" cy="4351338"/>
          </a:xfrm>
        </p:spPr>
        <p:txBody>
          <a:bodyPr/>
          <a:lstStyle/>
          <a:p>
            <a:r>
              <a:rPr lang="en-US" dirty="0"/>
              <a:t>Convert smoothed ozone data to SRSF representation Q</a:t>
            </a:r>
          </a:p>
          <a:p>
            <a:r>
              <a:rPr lang="en-US" dirty="0"/>
              <a:t>Register all Qs to the first one by Dynamic programming</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1923" y="109961"/>
            <a:ext cx="5293895" cy="310391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923" y="3213874"/>
            <a:ext cx="5293895" cy="3103913"/>
          </a:xfrm>
          <a:prstGeom prst="rect">
            <a:avLst/>
          </a:prstGeom>
        </p:spPr>
      </p:pic>
    </p:spTree>
    <p:extLst>
      <p:ext uri="{BB962C8B-B14F-4D97-AF65-F5344CB8AC3E}">
        <p14:creationId xmlns:p14="http://schemas.microsoft.com/office/powerpoint/2010/main" val="469883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316" y="403626"/>
            <a:ext cx="10515600" cy="1325563"/>
          </a:xfrm>
        </p:spPr>
        <p:txBody>
          <a:bodyPr/>
          <a:lstStyle/>
          <a:p>
            <a:r>
              <a:rPr lang="en-US" b="1" u="sng" dirty="0"/>
              <a:t>Registering Ozone data</a:t>
            </a:r>
            <a:br>
              <a:rPr lang="en-US" b="1" u="sng" dirty="0"/>
            </a:br>
            <a:r>
              <a:rPr lang="en-US" b="1" u="sng" dirty="0"/>
              <a:t>Cont.</a:t>
            </a:r>
          </a:p>
        </p:txBody>
      </p:sp>
      <p:sp>
        <p:nvSpPr>
          <p:cNvPr id="3" name="Content Placeholder 2"/>
          <p:cNvSpPr>
            <a:spLocks noGrp="1"/>
          </p:cNvSpPr>
          <p:nvPr>
            <p:ph idx="1"/>
          </p:nvPr>
        </p:nvSpPr>
        <p:spPr>
          <a:xfrm>
            <a:off x="838200" y="1825625"/>
            <a:ext cx="4292065" cy="4351338"/>
          </a:xfrm>
        </p:spPr>
        <p:txBody>
          <a:bodyPr/>
          <a:lstStyle/>
          <a:p>
            <a:r>
              <a:rPr lang="en-US" dirty="0"/>
              <a:t>Using the same warping function to warp smoothed Ozone functions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770" y="182150"/>
            <a:ext cx="5567178" cy="329596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770" y="3362393"/>
            <a:ext cx="5567178" cy="3264143"/>
          </a:xfrm>
          <a:prstGeom prst="rect">
            <a:avLst/>
          </a:prstGeom>
        </p:spPr>
      </p:pic>
    </p:spTree>
    <p:extLst>
      <p:ext uri="{BB962C8B-B14F-4D97-AF65-F5344CB8AC3E}">
        <p14:creationId xmlns:p14="http://schemas.microsoft.com/office/powerpoint/2010/main" val="2133162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Compare amplitude and phase variations</a:t>
            </a:r>
          </a:p>
        </p:txBody>
      </p:sp>
      <p:sp>
        <p:nvSpPr>
          <p:cNvPr id="3" name="Content Placeholder 2"/>
          <p:cNvSpPr>
            <a:spLocks noGrp="1"/>
          </p:cNvSpPr>
          <p:nvPr>
            <p:ph idx="1"/>
          </p:nvPr>
        </p:nvSpPr>
        <p:spPr/>
        <p:txBody>
          <a:bodyPr/>
          <a:lstStyle/>
          <a:p>
            <a:r>
              <a:rPr lang="en-US" dirty="0"/>
              <a:t>Compute amplitude and phase variations as following</a:t>
            </a:r>
          </a:p>
          <a:p>
            <a:r>
              <a:rPr lang="en-US" dirty="0"/>
              <a:t>Da:</a:t>
            </a:r>
          </a:p>
          <a:p>
            <a:endParaRPr lang="en-US" dirty="0"/>
          </a:p>
          <a:p>
            <a:endParaRPr lang="en-US" dirty="0"/>
          </a:p>
          <a:p>
            <a:r>
              <a:rPr lang="en-US" dirty="0" err="1"/>
              <a:t>Dp</a:t>
            </a:r>
            <a:r>
              <a:rPr lang="en-US" dirty="0"/>
              <a:t>: </a:t>
            </a:r>
          </a:p>
        </p:txBody>
      </p:sp>
      <p:pic>
        <p:nvPicPr>
          <p:cNvPr id="25" name="Picture 24"/>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328244" y="2450095"/>
            <a:ext cx="4563810" cy="434287"/>
          </a:xfrm>
          <a:prstGeom prst="rect">
            <a:avLst/>
          </a:prstGeom>
        </p:spPr>
      </p:pic>
      <p:pic>
        <p:nvPicPr>
          <p:cNvPr id="29" name="Picture 28"/>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444779" y="3111377"/>
            <a:ext cx="2072381" cy="254476"/>
          </a:xfrm>
          <a:prstGeom prst="rect">
            <a:avLst/>
          </a:prstGeom>
        </p:spPr>
      </p:pic>
      <p:pic>
        <p:nvPicPr>
          <p:cNvPr id="31" name="Picture 30"/>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890530" y="3985898"/>
            <a:ext cx="3439238" cy="318476"/>
          </a:xfrm>
          <a:prstGeom prst="rect">
            <a:avLst/>
          </a:prstGeom>
        </p:spPr>
      </p:pic>
      <p:pic>
        <p:nvPicPr>
          <p:cNvPr id="37" name="Picture 36"/>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999612" y="4608228"/>
            <a:ext cx="2456380" cy="632381"/>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22331" y="2667238"/>
            <a:ext cx="6438906" cy="4024316"/>
          </a:xfrm>
          <a:prstGeom prst="rect">
            <a:avLst/>
          </a:prstGeom>
        </p:spPr>
      </p:pic>
    </p:spTree>
    <p:extLst>
      <p:ext uri="{BB962C8B-B14F-4D97-AF65-F5344CB8AC3E}">
        <p14:creationId xmlns:p14="http://schemas.microsoft.com/office/powerpoint/2010/main" val="2338345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Descriptive Statistics</a:t>
            </a:r>
          </a:p>
        </p:txBody>
      </p:sp>
      <p:sp>
        <p:nvSpPr>
          <p:cNvPr id="3" name="Content Placeholder 2"/>
          <p:cNvSpPr>
            <a:spLocks noGrp="1"/>
          </p:cNvSpPr>
          <p:nvPr>
            <p:ph idx="1"/>
          </p:nvPr>
        </p:nvSpPr>
        <p:spPr/>
        <p:txBody>
          <a:bodyPr/>
          <a:lstStyle/>
          <a:p>
            <a:r>
              <a:rPr lang="en-US" dirty="0"/>
              <a:t>Mean Curve</a:t>
            </a:r>
          </a:p>
          <a:p>
            <a:pPr marL="0" indent="0">
              <a:buNone/>
            </a:pPr>
            <a:endParaRPr lang="en-US" dirty="0"/>
          </a:p>
          <a:p>
            <a:r>
              <a:rPr lang="en-US" dirty="0"/>
              <a:t>Variance-Covariance surface</a:t>
            </a:r>
          </a:p>
        </p:txBody>
      </p:sp>
      <p:pic>
        <p:nvPicPr>
          <p:cNvPr id="6" name="Picture 5"/>
          <p:cNvPicPr>
            <a:picLocks noChangeAspect="1"/>
          </p:cNvPicPr>
          <p:nvPr/>
        </p:nvPicPr>
        <p:blipFill>
          <a:blip r:embed="rId3"/>
          <a:stretch>
            <a:fillRect/>
          </a:stretch>
        </p:blipFill>
        <p:spPr>
          <a:xfrm>
            <a:off x="1232836" y="2231073"/>
            <a:ext cx="1856874" cy="622445"/>
          </a:xfrm>
          <a:prstGeom prst="rect">
            <a:avLst/>
          </a:prstGeom>
        </p:spPr>
      </p:pic>
      <p:pic>
        <p:nvPicPr>
          <p:cNvPr id="7" name="Picture 6"/>
          <p:cNvPicPr>
            <a:picLocks noChangeAspect="1"/>
          </p:cNvPicPr>
          <p:nvPr/>
        </p:nvPicPr>
        <p:blipFill>
          <a:blip r:embed="rId4"/>
          <a:stretch>
            <a:fillRect/>
          </a:stretch>
        </p:blipFill>
        <p:spPr>
          <a:xfrm>
            <a:off x="1130117" y="3231490"/>
            <a:ext cx="5087001" cy="71183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77" y="4001294"/>
            <a:ext cx="3890735" cy="278951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5652" y="4001294"/>
            <a:ext cx="3909362" cy="2856706"/>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5435" y="4001295"/>
            <a:ext cx="4146565" cy="2856706"/>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17118" y="0"/>
            <a:ext cx="5974882" cy="3734301"/>
          </a:xfrm>
          <a:prstGeom prst="rect">
            <a:avLst/>
          </a:prstGeom>
        </p:spPr>
      </p:pic>
    </p:spTree>
    <p:extLst>
      <p:ext uri="{BB962C8B-B14F-4D97-AF65-F5344CB8AC3E}">
        <p14:creationId xmlns:p14="http://schemas.microsoft.com/office/powerpoint/2010/main" val="3865926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Functional Principal Components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4453" y="1825625"/>
                <a:ext cx="10515600" cy="4351338"/>
              </a:xfrm>
            </p:spPr>
            <p:txBody>
              <a:bodyPr/>
              <a:lstStyle/>
              <a:p>
                <a:r>
                  <a:rPr lang="en-US" dirty="0"/>
                  <a:t>An intuitive transition from multivariate analysis</a:t>
                </a:r>
              </a:p>
              <a:p>
                <a:endParaRPr lang="en-US" dirty="0"/>
              </a:p>
              <a:p>
                <a:endParaRPr lang="en-US" dirty="0"/>
              </a:p>
              <a:p>
                <a:endParaRPr lang="en-US" dirty="0"/>
              </a:p>
              <a:p>
                <a:endParaRPr lang="en-US" dirty="0"/>
              </a:p>
              <a:p>
                <a:r>
                  <a:rPr lang="en-US" dirty="0"/>
                  <a:t>First </a:t>
                </a:r>
                <a14:m>
                  <m:oMath xmlns:m="http://schemas.openxmlformats.org/officeDocument/2006/math">
                    <m:r>
                      <a:rPr lang="en-US" i="1" smtClean="0">
                        <a:latin typeface="Cambria Math" panose="02040503050406030204" pitchFamily="18" charset="0"/>
                        <a:ea typeface="Cambria Math" panose="02040503050406030204" pitchFamily="18" charset="0"/>
                      </a:rPr>
                      <m:t>ℓ</m:t>
                    </m:r>
                  </m:oMath>
                </a14:m>
                <a:r>
                  <a:rPr lang="en-US" dirty="0"/>
                  <a:t> eigen functions are ‘most efficient’ for approx. original function</a:t>
                </a:r>
              </a:p>
              <a:p>
                <a:pPr marL="0"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4453" y="1825625"/>
                <a:ext cx="10515600" cy="4351338"/>
              </a:xfrm>
              <a:blipFill>
                <a:blip r:embed="rId5"/>
                <a:stretch>
                  <a:fillRect l="-1043" t="-2241" r="-928"/>
                </a:stretch>
              </a:blipFill>
            </p:spPr>
            <p:txBody>
              <a:bodyPr/>
              <a:lstStyle/>
              <a:p>
                <a:r>
                  <a:rPr lang="en-US">
                    <a:noFill/>
                  </a:rPr>
                  <a:t> </a:t>
                </a:r>
              </a:p>
            </p:txBody>
          </p:sp>
        </mc:Fallback>
      </mc:AlternateContent>
      <p:pic>
        <p:nvPicPr>
          <p:cNvPr id="5" name="Picture 4"/>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993413" y="2453373"/>
            <a:ext cx="3341209" cy="703714"/>
          </a:xfrm>
          <a:prstGeom prst="rect">
            <a:avLst/>
          </a:prstGeom>
        </p:spPr>
      </p:pic>
      <p:pic>
        <p:nvPicPr>
          <p:cNvPr id="13" name="Picture 12"/>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318728" y="3304243"/>
            <a:ext cx="305168" cy="961183"/>
          </a:xfrm>
          <a:prstGeom prst="rect">
            <a:avLst/>
          </a:prstGeom>
        </p:spPr>
      </p:pic>
      <p:sp>
        <p:nvSpPr>
          <p:cNvPr id="14" name="TextBox 13"/>
          <p:cNvSpPr txBox="1"/>
          <p:nvPr/>
        </p:nvSpPr>
        <p:spPr>
          <a:xfrm>
            <a:off x="5111015" y="3304243"/>
            <a:ext cx="2079057" cy="369332"/>
          </a:xfrm>
          <a:prstGeom prst="rect">
            <a:avLst/>
          </a:prstGeom>
          <a:noFill/>
        </p:spPr>
        <p:txBody>
          <a:bodyPr wrap="square" rtlCol="0">
            <a:spAutoFit/>
          </a:bodyPr>
          <a:lstStyle/>
          <a:p>
            <a:r>
              <a:rPr lang="en-US" dirty="0"/>
              <a:t>Eigen function</a:t>
            </a:r>
          </a:p>
        </p:txBody>
      </p:sp>
      <p:sp>
        <p:nvSpPr>
          <p:cNvPr id="15" name="TextBox 14"/>
          <p:cNvSpPr txBox="1"/>
          <p:nvPr/>
        </p:nvSpPr>
        <p:spPr>
          <a:xfrm>
            <a:off x="5111014" y="3896094"/>
            <a:ext cx="2079057" cy="369332"/>
          </a:xfrm>
          <a:prstGeom prst="rect">
            <a:avLst/>
          </a:prstGeom>
          <a:noFill/>
        </p:spPr>
        <p:txBody>
          <a:bodyPr wrap="square" rtlCol="0">
            <a:spAutoFit/>
          </a:bodyPr>
          <a:lstStyle/>
          <a:p>
            <a:r>
              <a:rPr lang="en-US" dirty="0"/>
              <a:t>Eigen value</a:t>
            </a:r>
          </a:p>
        </p:txBody>
      </p:sp>
      <p:pic>
        <p:nvPicPr>
          <p:cNvPr id="16" name="Picture 15"/>
          <p:cNvPicPr>
            <a:picLocks noChangeAspect="1"/>
          </p:cNvPicPr>
          <p:nvPr/>
        </p:nvPicPr>
        <p:blipFill>
          <a:blip r:embed="rId8"/>
          <a:stretch>
            <a:fillRect/>
          </a:stretch>
        </p:blipFill>
        <p:spPr>
          <a:xfrm>
            <a:off x="2776287" y="4891580"/>
            <a:ext cx="5775460" cy="992916"/>
          </a:xfrm>
          <a:prstGeom prst="rect">
            <a:avLst/>
          </a:prstGeom>
        </p:spPr>
      </p:pic>
      <p:pic>
        <p:nvPicPr>
          <p:cNvPr id="17" name="Picture 16"/>
          <p:cNvPicPr>
            <a:picLocks noChangeAspect="1"/>
          </p:cNvPicPr>
          <p:nvPr/>
        </p:nvPicPr>
        <p:blipFill>
          <a:blip r:embed="rId9"/>
          <a:stretch>
            <a:fillRect/>
          </a:stretch>
        </p:blipFill>
        <p:spPr>
          <a:xfrm>
            <a:off x="2658503" y="5863410"/>
            <a:ext cx="5893244" cy="896980"/>
          </a:xfrm>
          <a:prstGeom prst="rect">
            <a:avLst/>
          </a:prstGeom>
        </p:spPr>
      </p:pic>
    </p:spTree>
    <p:extLst>
      <p:ext uri="{BB962C8B-B14F-4D97-AF65-F5344CB8AC3E}">
        <p14:creationId xmlns:p14="http://schemas.microsoft.com/office/powerpoint/2010/main" val="1245780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Visualize FPC</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4" y="3172847"/>
            <a:ext cx="5525468" cy="3271267"/>
          </a:xfrm>
          <a:prstGeom prst="rect">
            <a:avLst/>
          </a:prstGeom>
        </p:spPr>
      </p:pic>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02493" y="682832"/>
            <a:ext cx="7338920" cy="4344894"/>
          </a:xfrm>
        </p:spPr>
      </p:pic>
    </p:spTree>
    <p:extLst>
      <p:ext uri="{BB962C8B-B14F-4D97-AF65-F5344CB8AC3E}">
        <p14:creationId xmlns:p14="http://schemas.microsoft.com/office/powerpoint/2010/main" val="324124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Approx. 1978 Ozone level by FPCA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34" y="1502277"/>
            <a:ext cx="8849960" cy="5239481"/>
          </a:xfrm>
          <a:prstGeom prst="rect">
            <a:avLst/>
          </a:prstGeom>
        </p:spPr>
      </p:pic>
      <p:sp>
        <p:nvSpPr>
          <p:cNvPr id="3" name="TextBox 2"/>
          <p:cNvSpPr txBox="1"/>
          <p:nvPr/>
        </p:nvSpPr>
        <p:spPr>
          <a:xfrm>
            <a:off x="9615638" y="1876926"/>
            <a:ext cx="1309036" cy="923330"/>
          </a:xfrm>
          <a:prstGeom prst="rect">
            <a:avLst/>
          </a:prstGeom>
          <a:noFill/>
        </p:spPr>
        <p:txBody>
          <a:bodyPr wrap="square" rtlCol="0">
            <a:spAutoFit/>
          </a:bodyPr>
          <a:lstStyle/>
          <a:p>
            <a:r>
              <a:rPr lang="en-US" dirty="0"/>
              <a:t>Change the way to present?</a:t>
            </a:r>
          </a:p>
        </p:txBody>
      </p:sp>
    </p:spTree>
    <p:extLst>
      <p:ext uri="{BB962C8B-B14F-4D97-AF65-F5344CB8AC3E}">
        <p14:creationId xmlns:p14="http://schemas.microsoft.com/office/powerpoint/2010/main" val="4251673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328" y="0"/>
            <a:ext cx="10024348" cy="6858000"/>
          </a:xfrm>
          <a:prstGeom prst="rect">
            <a:avLst/>
          </a:prstGeom>
        </p:spPr>
      </p:pic>
    </p:spTree>
    <p:extLst>
      <p:ext uri="{BB962C8B-B14F-4D97-AF65-F5344CB8AC3E}">
        <p14:creationId xmlns:p14="http://schemas.microsoft.com/office/powerpoint/2010/main" val="2217469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Regression</a:t>
            </a:r>
          </a:p>
        </p:txBody>
      </p:sp>
      <p:sp>
        <p:nvSpPr>
          <p:cNvPr id="4" name="TextBox 3"/>
          <p:cNvSpPr txBox="1"/>
          <p:nvPr/>
        </p:nvSpPr>
        <p:spPr>
          <a:xfrm>
            <a:off x="838200" y="1953928"/>
            <a:ext cx="4985886" cy="2708434"/>
          </a:xfrm>
          <a:prstGeom prst="rect">
            <a:avLst/>
          </a:prstGeom>
          <a:noFill/>
        </p:spPr>
        <p:txBody>
          <a:bodyPr wrap="square" rtlCol="0">
            <a:spAutoFit/>
          </a:bodyPr>
          <a:lstStyle/>
          <a:p>
            <a:r>
              <a:rPr lang="en-US" sz="2800" b="1" dirty="0"/>
              <a:t>Functional Response: </a:t>
            </a:r>
          </a:p>
          <a:p>
            <a:r>
              <a:rPr lang="en-US" sz="2400" dirty="0"/>
              <a:t>       Registered, smoothed Ozone data</a:t>
            </a:r>
          </a:p>
          <a:p>
            <a:endParaRPr lang="en-US" dirty="0"/>
          </a:p>
          <a:p>
            <a:r>
              <a:rPr lang="en-US" sz="2800" b="1" dirty="0"/>
              <a:t>Scalar Covariates: </a:t>
            </a:r>
          </a:p>
          <a:p>
            <a:pPr marL="800100" lvl="1" indent="-342900">
              <a:buAutoNum type="arabicPeriod"/>
            </a:pPr>
            <a:r>
              <a:rPr lang="en-US" sz="2400" dirty="0"/>
              <a:t>Annual temperature</a:t>
            </a:r>
          </a:p>
          <a:p>
            <a:pPr marL="800100" lvl="1" indent="-342900">
              <a:buAutoNum type="arabicPeriod"/>
            </a:pPr>
            <a:r>
              <a:rPr lang="en-US" sz="2400" dirty="0"/>
              <a:t>Annual precipitation</a:t>
            </a:r>
          </a:p>
          <a:p>
            <a:pPr marL="800100" lvl="1" indent="-342900">
              <a:buAutoNum type="arabicPeriod"/>
            </a:pPr>
            <a:r>
              <a:rPr lang="en-US" sz="2400" dirty="0"/>
              <a:t>Annual CO</a:t>
            </a:r>
            <a:r>
              <a:rPr lang="en-US" sz="2400" baseline="-25000" dirty="0"/>
              <a:t>2</a:t>
            </a:r>
            <a:r>
              <a:rPr lang="en-US" sz="2400" dirty="0"/>
              <a:t> emission </a:t>
            </a:r>
          </a:p>
        </p:txBody>
      </p:sp>
      <p:sp>
        <p:nvSpPr>
          <p:cNvPr id="5" name="TextBox 4"/>
          <p:cNvSpPr txBox="1"/>
          <p:nvPr/>
        </p:nvSpPr>
        <p:spPr>
          <a:xfrm>
            <a:off x="7536582" y="843240"/>
            <a:ext cx="3234087" cy="523220"/>
          </a:xfrm>
          <a:prstGeom prst="rect">
            <a:avLst/>
          </a:prstGeom>
          <a:noFill/>
        </p:spPr>
        <p:txBody>
          <a:bodyPr wrap="square" rtlCol="0">
            <a:spAutoFit/>
          </a:bodyPr>
          <a:lstStyle/>
          <a:p>
            <a:pPr algn="ctr"/>
            <a:r>
              <a:rPr lang="en-US" sz="2800" dirty="0"/>
              <a:t>Build design matrix</a:t>
            </a:r>
          </a:p>
        </p:txBody>
      </p:sp>
      <p:pic>
        <p:nvPicPr>
          <p:cNvPr id="6" name="Picture 5"/>
          <p:cNvPicPr>
            <a:picLocks noChangeAspect="1"/>
          </p:cNvPicPr>
          <p:nvPr/>
        </p:nvPicPr>
        <p:blipFill>
          <a:blip r:embed="rId4"/>
          <a:stretch>
            <a:fillRect/>
          </a:stretch>
        </p:blipFill>
        <p:spPr>
          <a:xfrm>
            <a:off x="6483367" y="1844575"/>
            <a:ext cx="5254400" cy="1678271"/>
          </a:xfrm>
          <a:prstGeom prst="rect">
            <a:avLst/>
          </a:prstGeom>
        </p:spPr>
      </p:pic>
      <p:sp>
        <p:nvSpPr>
          <p:cNvPr id="7" name="TextBox 6"/>
          <p:cNvSpPr txBox="1"/>
          <p:nvPr/>
        </p:nvSpPr>
        <p:spPr>
          <a:xfrm>
            <a:off x="8650585" y="3522846"/>
            <a:ext cx="2088682" cy="769441"/>
          </a:xfrm>
          <a:prstGeom prst="rect">
            <a:avLst/>
          </a:prstGeom>
          <a:noFill/>
        </p:spPr>
        <p:txBody>
          <a:bodyPr wrap="square" rtlCol="0">
            <a:spAutoFit/>
          </a:bodyPr>
          <a:lstStyle/>
          <a:p>
            <a:r>
              <a:rPr lang="en-US" sz="4400" dirty="0"/>
              <a:t>……</a:t>
            </a:r>
          </a:p>
        </p:txBody>
      </p:sp>
      <p:sp>
        <p:nvSpPr>
          <p:cNvPr id="8" name="Rectangle 7"/>
          <p:cNvSpPr/>
          <p:nvPr/>
        </p:nvSpPr>
        <p:spPr>
          <a:xfrm>
            <a:off x="7093818" y="1690688"/>
            <a:ext cx="4754880" cy="19765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488455" y="4446834"/>
            <a:ext cx="3586895" cy="431055"/>
          </a:xfrm>
          <a:prstGeom prst="rect">
            <a:avLst/>
          </a:prstGeom>
        </p:spPr>
      </p:pic>
    </p:spTree>
    <p:extLst>
      <p:ext uri="{BB962C8B-B14F-4D97-AF65-F5344CB8AC3E}">
        <p14:creationId xmlns:p14="http://schemas.microsoft.com/office/powerpoint/2010/main" val="288531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349455" cy="951947"/>
          </a:xfrm>
        </p:spPr>
        <p:txBody>
          <a:bodyPr/>
          <a:lstStyle/>
          <a:p>
            <a:r>
              <a:rPr lang="en-US" b="1" u="sng" dirty="0"/>
              <a:t>What is functional data analysis</a:t>
            </a:r>
          </a:p>
        </p:txBody>
      </p:sp>
      <p:sp>
        <p:nvSpPr>
          <p:cNvPr id="3" name="Content Placeholder 2"/>
          <p:cNvSpPr>
            <a:spLocks noGrp="1"/>
          </p:cNvSpPr>
          <p:nvPr>
            <p:ph idx="1"/>
          </p:nvPr>
        </p:nvSpPr>
        <p:spPr/>
        <p:txBody>
          <a:bodyPr/>
          <a:lstStyle/>
          <a:p>
            <a:r>
              <a:rPr lang="en-US" dirty="0"/>
              <a:t>Ex.</a:t>
            </a:r>
            <a:r>
              <a:rPr lang="zh-CN" altLang="en-US" dirty="0"/>
              <a:t> </a:t>
            </a:r>
            <a:r>
              <a:rPr lang="en-US" dirty="0"/>
              <a:t>Berkeley growth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21" y="2562025"/>
            <a:ext cx="5816200" cy="3497492"/>
          </a:xfrm>
          <a:prstGeom prst="rect">
            <a:avLst/>
          </a:prstGeom>
        </p:spPr>
      </p:pic>
      <p:sp>
        <p:nvSpPr>
          <p:cNvPr id="5" name="TextBox 4"/>
          <p:cNvSpPr txBox="1"/>
          <p:nvPr/>
        </p:nvSpPr>
        <p:spPr>
          <a:xfrm>
            <a:off x="7131141" y="2024578"/>
            <a:ext cx="4314938" cy="37856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buAutoNum type="arabicPeriod"/>
            </a:pPr>
            <a:r>
              <a:rPr lang="en-US" sz="2000" dirty="0"/>
              <a:t>Functional data is ‘extension’ of multivariate case with correlated error</a:t>
            </a:r>
          </a:p>
          <a:p>
            <a:pPr marL="342900" indent="-342900">
              <a:buAutoNum type="arabicPeriod"/>
            </a:pPr>
            <a:endParaRPr lang="en-US" sz="2000" dirty="0"/>
          </a:p>
          <a:p>
            <a:pPr marL="342900" indent="-342900">
              <a:buAutoNum type="arabicPeriod"/>
            </a:pPr>
            <a:r>
              <a:rPr lang="en-US" sz="2000" dirty="0"/>
              <a:t>FDA is different by using ‘smoothing’ extensively (non-parametric)</a:t>
            </a:r>
          </a:p>
          <a:p>
            <a:pPr marL="342900" indent="-342900">
              <a:buAutoNum type="arabicPeriod"/>
            </a:pPr>
            <a:endParaRPr lang="en-US" sz="2000" dirty="0"/>
          </a:p>
          <a:p>
            <a:pPr marL="342900" indent="-342900">
              <a:buAutoNum type="arabicPeriod"/>
            </a:pPr>
            <a:r>
              <a:rPr lang="en-US" sz="2000" dirty="0"/>
              <a:t>Less assumptions</a:t>
            </a:r>
          </a:p>
          <a:p>
            <a:pPr marL="342900" indent="-342900">
              <a:buAutoNum type="arabicPeriod"/>
            </a:pPr>
            <a:endParaRPr lang="en-US" sz="2000" dirty="0"/>
          </a:p>
          <a:p>
            <a:pPr marL="342900" indent="-342900">
              <a:buAutoNum type="arabicPeriod"/>
            </a:pPr>
            <a:r>
              <a:rPr lang="en-US" altLang="zh-CN" sz="2000" dirty="0"/>
              <a:t>Study</a:t>
            </a:r>
            <a:r>
              <a:rPr lang="zh-CN" altLang="en-US" sz="2000" dirty="0"/>
              <a:t> </a:t>
            </a:r>
            <a:r>
              <a:rPr lang="en-US" altLang="zh-CN" sz="2000" dirty="0"/>
              <a:t>all</a:t>
            </a:r>
            <a:r>
              <a:rPr lang="zh-CN" altLang="en-US" sz="2000" dirty="0"/>
              <a:t> </a:t>
            </a:r>
            <a:r>
              <a:rPr lang="en-US" altLang="zh-CN" sz="2000" dirty="0"/>
              <a:t>derivatives</a:t>
            </a:r>
          </a:p>
          <a:p>
            <a:pPr marL="342900" indent="-342900">
              <a:buAutoNum type="arabicPeriod"/>
            </a:pPr>
            <a:endParaRPr lang="en-US" sz="2000" dirty="0"/>
          </a:p>
          <a:p>
            <a:pPr marL="342900" indent="-342900">
              <a:buAutoNum type="arabicPeriod"/>
            </a:pPr>
            <a:r>
              <a:rPr lang="en-US" sz="2000" dirty="0"/>
              <a:t>Reflect true mechanism of data</a:t>
            </a:r>
          </a:p>
        </p:txBody>
      </p:sp>
    </p:spTree>
    <p:extLst>
      <p:ext uri="{BB962C8B-B14F-4D97-AF65-F5344CB8AC3E}">
        <p14:creationId xmlns:p14="http://schemas.microsoft.com/office/powerpoint/2010/main" val="1791207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Smoothing</a:t>
            </a:r>
            <a:r>
              <a:rPr lang="en-US" altLang="zh-CN" b="1" u="sng" dirty="0"/>
              <a:t> Selection </a:t>
            </a:r>
            <a:br>
              <a:rPr lang="en-US" altLang="zh-CN" dirty="0"/>
            </a:br>
            <a:r>
              <a:rPr lang="en-US" altLang="zh-CN" sz="3200" dirty="0"/>
              <a:t>(Changing number of basis)</a:t>
            </a:r>
            <a:endParaRPr lang="en-US" sz="32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686" y="1478555"/>
            <a:ext cx="8849960" cy="523948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12268" y="2079057"/>
                <a:ext cx="2348565" cy="3416320"/>
              </a:xfrm>
              <a:prstGeom prst="rect">
                <a:avLst/>
              </a:prstGeom>
              <a:noFill/>
            </p:spPr>
            <p:txBody>
              <a:bodyPr wrap="square" rtlCol="0">
                <a:spAutoFit/>
              </a:bodyPr>
              <a:lstStyle/>
              <a:p>
                <a:r>
                  <a:rPr lang="en-US" dirty="0"/>
                  <a:t>Model selection focusing how to choose basis for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endParaRPr lang="en-US" dirty="0"/>
              </a:p>
              <a:p>
                <a:endParaRPr lang="en-US" dirty="0"/>
              </a:p>
              <a:p>
                <a:r>
                  <a:rPr lang="en-US" dirty="0"/>
                  <a:t>First we try different basis without penalty </a:t>
                </a:r>
              </a:p>
              <a:p>
                <a:endParaRPr lang="en-US" dirty="0"/>
              </a:p>
              <a:p>
                <a:r>
                  <a:rPr lang="en-US" dirty="0"/>
                  <a:t>LOO CV showed the best number of basis is 41 with CV error 979.6247</a:t>
                </a: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12268" y="2079057"/>
                <a:ext cx="2348565" cy="3416320"/>
              </a:xfrm>
              <a:prstGeom prst="rect">
                <a:avLst/>
              </a:prstGeom>
              <a:blipFill>
                <a:blip r:embed="rId5"/>
                <a:stretch>
                  <a:fillRect l="-2338" t="-893" r="-3117"/>
                </a:stretch>
              </a:blipFill>
            </p:spPr>
            <p:txBody>
              <a:bodyPr/>
              <a:lstStyle/>
              <a:p>
                <a:r>
                  <a:rPr lang="en-US">
                    <a:noFill/>
                  </a:rPr>
                  <a:t> </a:t>
                </a:r>
              </a:p>
            </p:txBody>
          </p:sp>
        </mc:Fallback>
      </mc:AlternateContent>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3755" y="2289290"/>
            <a:ext cx="3628093" cy="2147955"/>
          </a:xfrm>
          <a:prstGeom prst="rect">
            <a:avLst/>
          </a:prstGeom>
        </p:spPr>
      </p:pic>
      <p:pic>
        <p:nvPicPr>
          <p:cNvPr id="12" name="Picture 11"/>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7054248" y="552316"/>
            <a:ext cx="3382857" cy="739048"/>
          </a:xfrm>
          <a:prstGeom prst="rect">
            <a:avLst/>
          </a:prstGeom>
        </p:spPr>
      </p:pic>
      <p:sp>
        <p:nvSpPr>
          <p:cNvPr id="13"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0114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b="1" u="sng" dirty="0"/>
                  <a:t>Smoothing Selection</a:t>
                </a:r>
                <a:br>
                  <a:rPr lang="en-US" dirty="0"/>
                </a:br>
                <a:r>
                  <a:rPr lang="en-US" sz="3200" dirty="0"/>
                  <a:t>(Changing </a:t>
                </a:r>
                <a14:m>
                  <m:oMath xmlns:m="http://schemas.openxmlformats.org/officeDocument/2006/math">
                    <m:r>
                      <a:rPr lang="en-US" sz="3200" i="1" smtClean="0">
                        <a:latin typeface="Cambria Math" panose="02040503050406030204" pitchFamily="18" charset="0"/>
                        <a:ea typeface="Cambria Math" panose="02040503050406030204" pitchFamily="18" charset="0"/>
                      </a:rPr>
                      <m:t>𝜆</m:t>
                    </m:r>
                  </m:oMath>
                </a14:m>
                <a:r>
                  <a:rPr lang="en-US" sz="3200" dirty="0"/>
                  <a:t>)</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t="-7373" b="-8756"/>
                </a:stretch>
              </a:blipFill>
            </p:spPr>
            <p:txBody>
              <a:bodyPr/>
              <a:lstStyle/>
              <a:p>
                <a:r>
                  <a:rPr lang="en-US">
                    <a:noFill/>
                  </a:rPr>
                  <a:t> </a:t>
                </a:r>
              </a:p>
            </p:txBody>
          </p:sp>
        </mc:Fallback>
      </mc:AlternateContent>
      <p:sp>
        <p:nvSpPr>
          <p:cNvPr id="3" name="Content Placeholder 2"/>
          <p:cNvSpPr>
            <a:spLocks noGrp="1"/>
          </p:cNvSpPr>
          <p:nvPr>
            <p:ph idx="1"/>
          </p:nvPr>
        </p:nvSpPr>
        <p:spPr/>
        <p:txBody>
          <a:bodyPr/>
          <a:lstStyle/>
          <a:p>
            <a:r>
              <a:rPr lang="en-US" dirty="0"/>
              <a:t>As expected, lambda won’t help in our case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2312670"/>
            <a:ext cx="7121893" cy="4216405"/>
          </a:xfrm>
          <a:prstGeom prst="rect">
            <a:avLst/>
          </a:prstGeom>
        </p:spPr>
      </p:pic>
      <p:sp>
        <p:nvSpPr>
          <p:cNvPr id="6" name="TextBox 5"/>
          <p:cNvSpPr txBox="1"/>
          <p:nvPr/>
        </p:nvSpPr>
        <p:spPr>
          <a:xfrm>
            <a:off x="8277726" y="1825625"/>
            <a:ext cx="3542097" cy="4247317"/>
          </a:xfrm>
          <a:prstGeom prst="rect">
            <a:avLst/>
          </a:prstGeom>
          <a:noFill/>
        </p:spPr>
        <p:txBody>
          <a:bodyPr wrap="square" rtlCol="0">
            <a:spAutoFit/>
          </a:bodyPr>
          <a:lstStyle/>
          <a:p>
            <a:r>
              <a:rPr lang="en-US" dirty="0"/>
              <a:t>Theoretically,  more basis functions for beta has nothing to do with </a:t>
            </a:r>
            <a:r>
              <a:rPr lang="en-US" dirty="0" err="1"/>
              <a:t>df</a:t>
            </a:r>
            <a:r>
              <a:rPr lang="en-US" dirty="0"/>
              <a:t> as in the scalar response model.</a:t>
            </a:r>
          </a:p>
          <a:p>
            <a:endParaRPr lang="en-US" dirty="0"/>
          </a:p>
          <a:p>
            <a:r>
              <a:rPr lang="en-US" dirty="0"/>
              <a:t>So the more basis, or less lambda, the better fit we would get, just like we should.</a:t>
            </a:r>
          </a:p>
          <a:p>
            <a:endParaRPr lang="en-US" dirty="0"/>
          </a:p>
          <a:p>
            <a:r>
              <a:rPr lang="en-US" dirty="0"/>
              <a:t>However, because in reality, more basis function might cause instability of computation. So According to our CV, we pick 41 Fourier basis and no roughness penalty</a:t>
            </a:r>
          </a:p>
          <a:p>
            <a:endParaRPr lang="en-US" dirty="0"/>
          </a:p>
        </p:txBody>
      </p:sp>
    </p:spTree>
    <p:extLst>
      <p:ext uri="{BB962C8B-B14F-4D97-AF65-F5344CB8AC3E}">
        <p14:creationId xmlns:p14="http://schemas.microsoft.com/office/powerpoint/2010/main" val="1958746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Fit the Model</a:t>
            </a: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67093" y="1806374"/>
            <a:ext cx="7349805" cy="4351338"/>
          </a:xfrm>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908885" y="812378"/>
            <a:ext cx="3586895" cy="431055"/>
          </a:xfrm>
          <a:prstGeom prst="rect">
            <a:avLst/>
          </a:prstGeom>
        </p:spPr>
      </p:pic>
    </p:spTree>
    <p:extLst>
      <p:ext uri="{BB962C8B-B14F-4D97-AF65-F5344CB8AC3E}">
        <p14:creationId xmlns:p14="http://schemas.microsoft.com/office/powerpoint/2010/main" val="262837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Assessing fitting</a:t>
            </a:r>
          </a:p>
        </p:txBody>
      </p:sp>
      <p:sp>
        <p:nvSpPr>
          <p:cNvPr id="3" name="Content Placeholder 2"/>
          <p:cNvSpPr>
            <a:spLocks noGrp="1"/>
          </p:cNvSpPr>
          <p:nvPr>
            <p:ph idx="1"/>
          </p:nvPr>
        </p:nvSpPr>
        <p:spPr/>
        <p:txBody>
          <a:bodyPr/>
          <a:lstStyle/>
          <a:p>
            <a:r>
              <a:rPr lang="en-US" dirty="0"/>
              <a:t>Comparing to mean only model</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683" y="2610014"/>
            <a:ext cx="4661840" cy="3211697"/>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21735" t="14645" r="22506" b="19458"/>
          <a:stretch/>
        </p:blipFill>
        <p:spPr>
          <a:xfrm>
            <a:off x="5500040" y="2489538"/>
            <a:ext cx="4934607" cy="3452648"/>
          </a:xfrm>
          <a:prstGeom prst="rect">
            <a:avLst/>
          </a:prstGeom>
        </p:spPr>
      </p:pic>
      <p:pic>
        <p:nvPicPr>
          <p:cNvPr id="23" name="Picture 22"/>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433598" y="762532"/>
            <a:ext cx="4423617" cy="729906"/>
          </a:xfrm>
          <a:prstGeom prst="rect">
            <a:avLst/>
          </a:prstGeom>
        </p:spPr>
      </p:pic>
      <p:pic>
        <p:nvPicPr>
          <p:cNvPr id="25" name="Picture 24"/>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6433598" y="1710577"/>
            <a:ext cx="1327238" cy="230095"/>
          </a:xfrm>
          <a:prstGeom prst="rect">
            <a:avLst/>
          </a:prstGeom>
        </p:spPr>
      </p:pic>
    </p:spTree>
    <p:extLst>
      <p:ext uri="{BB962C8B-B14F-4D97-AF65-F5344CB8AC3E}">
        <p14:creationId xmlns:p14="http://schemas.microsoft.com/office/powerpoint/2010/main" val="1774557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b="1" u="sng" dirty="0"/>
                  <a:t>Confidence intervals of </a:t>
                </a:r>
                <a14:m>
                  <m:oMath xmlns:m="http://schemas.openxmlformats.org/officeDocument/2006/math">
                    <m:r>
                      <a:rPr lang="en-US" b="1" i="1" u="sng" smtClean="0">
                        <a:latin typeface="Cambria Math" panose="02040503050406030204" pitchFamily="18" charset="0"/>
                        <a:ea typeface="Cambria Math" panose="02040503050406030204" pitchFamily="18" charset="0"/>
                      </a:rPr>
                      <m:t>𝜷</m:t>
                    </m:r>
                  </m:oMath>
                </a14:m>
                <a:r>
                  <a:rPr lang="en-US" b="1" u="sng" dirty="0"/>
                  <a:t>’s</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6669" y="1546309"/>
            <a:ext cx="8681987" cy="5140036"/>
          </a:xfrm>
          <a:prstGeom prst="rect">
            <a:avLst/>
          </a:prstGeom>
        </p:spPr>
      </p:pic>
    </p:spTree>
    <p:extLst>
      <p:ext uri="{BB962C8B-B14F-4D97-AF65-F5344CB8AC3E}">
        <p14:creationId xmlns:p14="http://schemas.microsoft.com/office/powerpoint/2010/main" val="271585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Permutation test</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67663" y="2605212"/>
            <a:ext cx="5747241" cy="3402565"/>
          </a:xfrm>
        </p:spPr>
      </p:pic>
      <p:pic>
        <p:nvPicPr>
          <p:cNvPr id="6" name="Picture 5"/>
          <p:cNvPicPr>
            <a:picLocks noChangeAspect="1"/>
          </p:cNvPicPr>
          <p:nvPr/>
        </p:nvPicPr>
        <p:blipFill>
          <a:blip r:embed="rId4"/>
          <a:stretch>
            <a:fillRect/>
          </a:stretch>
        </p:blipFill>
        <p:spPr>
          <a:xfrm>
            <a:off x="6810875" y="1452302"/>
            <a:ext cx="3594034" cy="923238"/>
          </a:xfrm>
          <a:prstGeom prst="rect">
            <a:avLst/>
          </a:prstGeom>
        </p:spPr>
      </p:pic>
      <p:sp>
        <p:nvSpPr>
          <p:cNvPr id="7" name="TextBox 6"/>
          <p:cNvSpPr txBox="1"/>
          <p:nvPr/>
        </p:nvSpPr>
        <p:spPr>
          <a:xfrm>
            <a:off x="924026" y="5084447"/>
            <a:ext cx="2839453" cy="1200329"/>
          </a:xfrm>
          <a:prstGeom prst="rect">
            <a:avLst/>
          </a:prstGeom>
          <a:noFill/>
        </p:spPr>
        <p:txBody>
          <a:bodyPr wrap="square" rtlCol="0">
            <a:spAutoFit/>
          </a:bodyPr>
          <a:lstStyle/>
          <a:p>
            <a:r>
              <a:rPr lang="en-US" dirty="0"/>
              <a:t>P value (max(F)): 0.385 </a:t>
            </a:r>
          </a:p>
          <a:p>
            <a:r>
              <a:rPr lang="en-US" dirty="0" err="1"/>
              <a:t>Obs</a:t>
            </a:r>
            <a:r>
              <a:rPr lang="en-US" dirty="0"/>
              <a:t> max(F): 0.272</a:t>
            </a:r>
          </a:p>
          <a:p>
            <a:endParaRPr lang="en-US" dirty="0"/>
          </a:p>
          <a:p>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381" y="1913921"/>
            <a:ext cx="5185151" cy="3069788"/>
          </a:xfrm>
          <a:prstGeom prst="rect">
            <a:avLst/>
          </a:prstGeom>
        </p:spPr>
      </p:pic>
    </p:spTree>
    <p:extLst>
      <p:ext uri="{BB962C8B-B14F-4D97-AF65-F5344CB8AC3E}">
        <p14:creationId xmlns:p14="http://schemas.microsoft.com/office/powerpoint/2010/main" val="3074690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Summary</a:t>
            </a:r>
          </a:p>
        </p:txBody>
      </p:sp>
      <p:sp>
        <p:nvSpPr>
          <p:cNvPr id="5" name="Content Placeholder 4"/>
          <p:cNvSpPr>
            <a:spLocks noGrp="1"/>
          </p:cNvSpPr>
          <p:nvPr>
            <p:ph idx="1"/>
          </p:nvPr>
        </p:nvSpPr>
        <p:spPr/>
        <p:txBody>
          <a:bodyPr/>
          <a:lstStyle/>
          <a:p>
            <a:r>
              <a:rPr lang="en-US" dirty="0"/>
              <a:t>Global average ozone is fluctuating along the time of each year</a:t>
            </a:r>
          </a:p>
          <a:p>
            <a:r>
              <a:rPr lang="en-US" dirty="0"/>
              <a:t>The fluctuation is not shifted a lot between years</a:t>
            </a:r>
          </a:p>
          <a:p>
            <a:r>
              <a:rPr lang="en-US" dirty="0"/>
              <a:t>Major difference among years occurs later in the year</a:t>
            </a:r>
          </a:p>
          <a:p>
            <a:r>
              <a:rPr lang="en-US" dirty="0"/>
              <a:t>First PC summarize variance between 38 to 48 week</a:t>
            </a:r>
          </a:p>
          <a:p>
            <a:r>
              <a:rPr lang="en-US" dirty="0"/>
              <a:t>Covariates don’t explain significant portion of the variance</a:t>
            </a:r>
          </a:p>
          <a:p>
            <a:r>
              <a:rPr lang="en-US" dirty="0"/>
              <a:t>Our regression model is not significant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14561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Reference</a:t>
            </a:r>
          </a:p>
        </p:txBody>
      </p:sp>
      <p:sp>
        <p:nvSpPr>
          <p:cNvPr id="3" name="Content Placeholder 2"/>
          <p:cNvSpPr>
            <a:spLocks noGrp="1"/>
          </p:cNvSpPr>
          <p:nvPr>
            <p:ph idx="1"/>
          </p:nvPr>
        </p:nvSpPr>
        <p:spPr/>
        <p:txBody>
          <a:bodyPr/>
          <a:lstStyle/>
          <a:p>
            <a:r>
              <a:rPr lang="en-US" sz="2000" dirty="0"/>
              <a:t>FDA with R and MATLAB, Ramsay, James O., Hooker, Giles, Graves, Spencer</a:t>
            </a:r>
          </a:p>
          <a:p>
            <a:r>
              <a:rPr lang="en-US" sz="2000" dirty="0"/>
              <a:t>Functional and Shape Data Analysis, Anuj Srivastava, Eric P Klassen</a:t>
            </a:r>
          </a:p>
          <a:p>
            <a:r>
              <a:rPr lang="en-US" sz="2000" dirty="0"/>
              <a:t>Functional Data Analysis of Amplitude and Phase Variation, J. S. Marron, James O. Ramsay, Laura M. </a:t>
            </a:r>
            <a:r>
              <a:rPr lang="en-US" sz="2000" dirty="0" err="1"/>
              <a:t>Sangalli</a:t>
            </a:r>
            <a:r>
              <a:rPr lang="en-US" sz="2000" dirty="0"/>
              <a:t> and Anuj Srivastava, Statistical Science, 2015, Vol. 30, No. 4, 468–484</a:t>
            </a:r>
          </a:p>
          <a:p>
            <a:r>
              <a:rPr lang="en-US" sz="2000" dirty="0"/>
              <a:t>STAT5376 Course notes, Dr. Su</a:t>
            </a:r>
          </a:p>
          <a:p>
            <a:endParaRPr lang="en-US" dirty="0"/>
          </a:p>
          <a:p>
            <a:pPr marL="0" indent="0">
              <a:buNone/>
            </a:pPr>
            <a:endParaRPr lang="en-US" dirty="0"/>
          </a:p>
        </p:txBody>
      </p:sp>
    </p:spTree>
    <p:extLst>
      <p:ext uri="{BB962C8B-B14F-4D97-AF65-F5344CB8AC3E}">
        <p14:creationId xmlns:p14="http://schemas.microsoft.com/office/powerpoint/2010/main" val="487365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194" y="2617436"/>
            <a:ext cx="10515600" cy="1325563"/>
          </a:xfrm>
        </p:spPr>
        <p:txBody>
          <a:bodyPr/>
          <a:lstStyle/>
          <a:p>
            <a:pPr algn="ctr"/>
            <a:r>
              <a:rPr lang="en-US" dirty="0">
                <a:latin typeface="Bernard MT Condensed" panose="02050806060905020404" pitchFamily="18" charset="0"/>
              </a:rPr>
              <a:t>Thank you for your attention!</a:t>
            </a:r>
          </a:p>
        </p:txBody>
      </p:sp>
      <p:pic>
        <p:nvPicPr>
          <p:cNvPr id="1026" name="Picture 2" descr="Image result for ttu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232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559067" y="591430"/>
            <a:ext cx="10515240" cy="872380"/>
          </a:xfrm>
          <a:prstGeom prst="rect">
            <a:avLst/>
          </a:prstGeom>
        </p:spPr>
        <p:txBody>
          <a:bodyPr anchor="ctr"/>
          <a:lstStyle/>
          <a:p>
            <a:pPr>
              <a:lnSpc>
                <a:spcPct val="90000"/>
              </a:lnSpc>
            </a:pPr>
            <a:r>
              <a:rPr lang="en-US" sz="4400" b="1" dirty="0">
                <a:solidFill>
                  <a:srgbClr val="7030A0"/>
                </a:solidFill>
                <a:latin typeface="Calibri Light"/>
              </a:rPr>
              <a:t>Assumptions</a:t>
            </a:r>
            <a:endParaRPr b="1" dirty="0">
              <a:solidFill>
                <a:srgbClr val="7030A0"/>
              </a:solidFill>
            </a:endParaRPr>
          </a:p>
        </p:txBody>
      </p:sp>
      <p:sp>
        <p:nvSpPr>
          <p:cNvPr id="5" name="TextShape 2"/>
          <p:cNvSpPr txBox="1"/>
          <p:nvPr/>
        </p:nvSpPr>
        <p:spPr>
          <a:xfrm>
            <a:off x="559067" y="1867301"/>
            <a:ext cx="4301691" cy="4350960"/>
          </a:xfrm>
          <a:prstGeom prst="rect">
            <a:avLst/>
          </a:prstGeom>
        </p:spPr>
        <p:txBody>
          <a:bodyPr/>
          <a:lstStyle/>
          <a:p>
            <a:pPr>
              <a:lnSpc>
                <a:spcPct val="90000"/>
              </a:lnSpc>
              <a:buFont typeface="Arial"/>
              <a:buChar char="•"/>
            </a:pPr>
            <a:r>
              <a:rPr lang="en-US" sz="2800" dirty="0">
                <a:solidFill>
                  <a:srgbClr val="000000"/>
                </a:solidFill>
                <a:latin typeface="Calibri"/>
              </a:rPr>
              <a:t>Underlying functions is continuous and smooth (Ds exist)</a:t>
            </a:r>
            <a:endParaRPr lang="en-US" dirty="0"/>
          </a:p>
          <a:p>
            <a:pPr>
              <a:lnSpc>
                <a:spcPct val="90000"/>
              </a:lnSpc>
              <a:buFont typeface="Arial"/>
              <a:buChar char="•"/>
            </a:pPr>
            <a:endParaRPr lang="en-US" sz="2800" dirty="0">
              <a:solidFill>
                <a:srgbClr val="000000"/>
              </a:solidFill>
              <a:latin typeface="Calibri"/>
            </a:endParaRPr>
          </a:p>
          <a:p>
            <a:pPr>
              <a:lnSpc>
                <a:spcPct val="90000"/>
              </a:lnSpc>
              <a:buFont typeface="Arial"/>
              <a:buChar char="•"/>
            </a:pPr>
            <a:r>
              <a:rPr lang="en-US" sz="2800" dirty="0">
                <a:solidFill>
                  <a:srgbClr val="000000"/>
                </a:solidFill>
                <a:latin typeface="Calibri"/>
              </a:rPr>
              <a:t>y(j) and y(j+1) are linked to some extent. Or treat data as multivariate</a:t>
            </a:r>
            <a:endParaRPr lang="en-US" dirty="0"/>
          </a:p>
          <a:p>
            <a:pPr>
              <a:lnSpc>
                <a:spcPct val="90000"/>
              </a:lnSpc>
            </a:pPr>
            <a:endParaRPr dirty="0"/>
          </a:p>
        </p:txBody>
      </p:sp>
      <p:sp>
        <p:nvSpPr>
          <p:cNvPr id="7" name="TextShape 1"/>
          <p:cNvSpPr txBox="1"/>
          <p:nvPr/>
        </p:nvSpPr>
        <p:spPr>
          <a:xfrm>
            <a:off x="6872439" y="365040"/>
            <a:ext cx="5193152" cy="1325160"/>
          </a:xfrm>
          <a:prstGeom prst="rect">
            <a:avLst/>
          </a:prstGeom>
        </p:spPr>
        <p:txBody>
          <a:bodyPr anchor="ctr"/>
          <a:lstStyle/>
          <a:p>
            <a:pPr>
              <a:lnSpc>
                <a:spcPct val="90000"/>
              </a:lnSpc>
            </a:pPr>
            <a:r>
              <a:rPr lang="en-US" sz="4400" b="1" dirty="0">
                <a:solidFill>
                  <a:srgbClr val="7030A0"/>
                </a:solidFill>
                <a:latin typeface="Calibri Light"/>
              </a:rPr>
              <a:t>Anatomy</a:t>
            </a:r>
            <a:endParaRPr b="1" dirty="0">
              <a:solidFill>
                <a:srgbClr val="7030A0"/>
              </a:solidFill>
            </a:endParaRPr>
          </a:p>
        </p:txBody>
      </p:sp>
      <p:sp>
        <p:nvSpPr>
          <p:cNvPr id="8" name="TextShape 2"/>
          <p:cNvSpPr txBox="1"/>
          <p:nvPr/>
        </p:nvSpPr>
        <p:spPr>
          <a:xfrm>
            <a:off x="6872439" y="1825560"/>
            <a:ext cx="5193152" cy="4350960"/>
          </a:xfrm>
          <a:prstGeom prst="rect">
            <a:avLst/>
          </a:prstGeom>
        </p:spPr>
        <p:txBody>
          <a:bodyPr/>
          <a:lstStyle/>
          <a:p>
            <a:pPr>
              <a:lnSpc>
                <a:spcPct val="90000"/>
              </a:lnSpc>
              <a:buFont typeface="Arial"/>
              <a:buChar char="•"/>
            </a:pPr>
            <a:r>
              <a:rPr lang="en-US" sz="2800" dirty="0">
                <a:solidFill>
                  <a:srgbClr val="000000"/>
                </a:solidFill>
                <a:latin typeface="Calibri"/>
              </a:rPr>
              <a:t>Feature</a:t>
            </a:r>
            <a:endParaRPr dirty="0"/>
          </a:p>
          <a:p>
            <a:pPr lvl="1">
              <a:lnSpc>
                <a:spcPct val="100000"/>
              </a:lnSpc>
              <a:buFont typeface="Arial"/>
              <a:buChar char="•"/>
            </a:pPr>
            <a:r>
              <a:rPr lang="en-US" sz="2400" dirty="0">
                <a:solidFill>
                  <a:srgbClr val="000000"/>
                </a:solidFill>
                <a:latin typeface="Calibri"/>
              </a:rPr>
              <a:t>levels, crossing, peaks/valleys</a:t>
            </a:r>
          </a:p>
          <a:p>
            <a:pPr lvl="1">
              <a:lnSpc>
                <a:spcPct val="100000"/>
              </a:lnSpc>
              <a:buFont typeface="Arial"/>
              <a:buChar char="•"/>
            </a:pPr>
            <a:endParaRPr dirty="0"/>
          </a:p>
          <a:p>
            <a:pPr>
              <a:lnSpc>
                <a:spcPct val="90000"/>
              </a:lnSpc>
              <a:buFont typeface="Arial"/>
              <a:buChar char="•"/>
            </a:pPr>
            <a:r>
              <a:rPr lang="en-US" sz="2800" dirty="0">
                <a:solidFill>
                  <a:srgbClr val="000000"/>
                </a:solidFill>
                <a:latin typeface="Calibri"/>
              </a:rPr>
              <a:t>Data Resolution (n) and Functional dimensionality</a:t>
            </a:r>
            <a:endParaRPr dirty="0"/>
          </a:p>
          <a:p>
            <a:pPr lvl="1">
              <a:lnSpc>
                <a:spcPct val="100000"/>
              </a:lnSpc>
              <a:buFont typeface="Arial"/>
              <a:buChar char="•"/>
            </a:pPr>
            <a:r>
              <a:rPr lang="en-US" sz="2400" dirty="0">
                <a:solidFill>
                  <a:srgbClr val="000000"/>
                </a:solidFill>
                <a:latin typeface="Calibri"/>
              </a:rPr>
              <a:t>Total amount of information required to define it as demanded</a:t>
            </a:r>
          </a:p>
          <a:p>
            <a:pPr lvl="1">
              <a:lnSpc>
                <a:spcPct val="100000"/>
              </a:lnSpc>
              <a:buFont typeface="Arial"/>
              <a:buChar char="•"/>
            </a:pPr>
            <a:endParaRPr dirty="0"/>
          </a:p>
          <a:p>
            <a:pPr>
              <a:lnSpc>
                <a:spcPct val="90000"/>
              </a:lnSpc>
              <a:buFont typeface="Arial"/>
              <a:buChar char="•"/>
            </a:pPr>
            <a:r>
              <a:rPr lang="en-US" sz="2800" dirty="0">
                <a:solidFill>
                  <a:srgbClr val="000000"/>
                </a:solidFill>
                <a:latin typeface="Calibri"/>
              </a:rPr>
              <a:t>Size (N)</a:t>
            </a:r>
            <a:endParaRPr dirty="0"/>
          </a:p>
        </p:txBody>
      </p:sp>
      <p:cxnSp>
        <p:nvCxnSpPr>
          <p:cNvPr id="6" name="Straight Connector 5"/>
          <p:cNvCxnSpPr/>
          <p:nvPr/>
        </p:nvCxnSpPr>
        <p:spPr>
          <a:xfrm>
            <a:off x="5650029" y="365040"/>
            <a:ext cx="0" cy="5986914"/>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211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51279"/>
          </a:xfrm>
        </p:spPr>
        <p:txBody>
          <a:bodyPr/>
          <a:lstStyle/>
          <a:p>
            <a:r>
              <a:rPr lang="en-US" b="1" u="sng" dirty="0"/>
              <a:t>O</a:t>
            </a:r>
            <a:r>
              <a:rPr lang="en-US" altLang="zh-CN" b="1" u="sng" dirty="0"/>
              <a:t>zone Data</a:t>
            </a:r>
            <a:endParaRPr lang="en-US" b="1" u="sng" dirty="0"/>
          </a:p>
        </p:txBody>
      </p:sp>
      <p:pic>
        <p:nvPicPr>
          <p:cNvPr id="4" name="Picture 3"/>
          <p:cNvPicPr>
            <a:picLocks noChangeAspect="1"/>
          </p:cNvPicPr>
          <p:nvPr/>
        </p:nvPicPr>
        <p:blipFill>
          <a:blip r:embed="rId3"/>
          <a:stretch>
            <a:fillRect/>
          </a:stretch>
        </p:blipFill>
        <p:spPr>
          <a:xfrm>
            <a:off x="1007706" y="1316709"/>
            <a:ext cx="8076130" cy="4897478"/>
          </a:xfrm>
          <a:prstGeom prst="rect">
            <a:avLst/>
          </a:prstGeom>
        </p:spPr>
      </p:pic>
      <p:pic>
        <p:nvPicPr>
          <p:cNvPr id="5" name="Picture 4"/>
          <p:cNvPicPr>
            <a:picLocks noChangeAspect="1"/>
          </p:cNvPicPr>
          <p:nvPr/>
        </p:nvPicPr>
        <p:blipFill>
          <a:blip r:embed="rId4"/>
          <a:stretch>
            <a:fillRect/>
          </a:stretch>
        </p:blipFill>
        <p:spPr>
          <a:xfrm>
            <a:off x="5776144" y="141756"/>
            <a:ext cx="6254910" cy="4270854"/>
          </a:xfrm>
          <a:prstGeom prst="rect">
            <a:avLst/>
          </a:prstGeom>
        </p:spPr>
      </p:pic>
      <p:pic>
        <p:nvPicPr>
          <p:cNvPr id="1026" name="Picture 2" descr="https://upload.wikimedia.org/wikipedia/commons/thumb/8/8b/Nadir_Viewing_Geometry.svg/220px-Nadir_Viewing_Geometry.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5004" y="5106955"/>
            <a:ext cx="2095500"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0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Data visualization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1034" y="1492345"/>
            <a:ext cx="4572000" cy="4572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950" y="1433622"/>
            <a:ext cx="4572000" cy="4572000"/>
          </a:xfrm>
          <a:prstGeom prst="rect">
            <a:avLst/>
          </a:prstGeom>
        </p:spPr>
      </p:pic>
    </p:spTree>
    <p:extLst>
      <p:ext uri="{BB962C8B-B14F-4D97-AF65-F5344CB8AC3E}">
        <p14:creationId xmlns:p14="http://schemas.microsoft.com/office/powerpoint/2010/main" val="255662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039" y="244484"/>
            <a:ext cx="10515600" cy="1325563"/>
          </a:xfrm>
        </p:spPr>
        <p:txBody>
          <a:bodyPr/>
          <a:lstStyle/>
          <a:p>
            <a:r>
              <a:rPr lang="en-US" b="1" u="sng" dirty="0"/>
              <a:t>Covariates: Temperature</a:t>
            </a:r>
          </a:p>
        </p:txBody>
      </p:sp>
      <p:sp>
        <p:nvSpPr>
          <p:cNvPr id="3" name="Content Placeholder 2"/>
          <p:cNvSpPr>
            <a:spLocks noGrp="1"/>
          </p:cNvSpPr>
          <p:nvPr>
            <p:ph idx="1"/>
          </p:nvPr>
        </p:nvSpPr>
        <p:spPr>
          <a:xfrm>
            <a:off x="655321" y="1517616"/>
            <a:ext cx="10515600" cy="4351338"/>
          </a:xfrm>
        </p:spPr>
        <p:txBody>
          <a:bodyPr/>
          <a:lstStyle/>
          <a:p>
            <a:r>
              <a:rPr lang="en-US" dirty="0"/>
              <a:t>From GISTEMP</a:t>
            </a:r>
          </a:p>
          <a:p>
            <a:r>
              <a:rPr lang="en-US" dirty="0"/>
              <a:t>From stations roughly 1200km apart</a:t>
            </a:r>
          </a:p>
          <a:p>
            <a:r>
              <a:rPr lang="en-US" dirty="0"/>
              <a:t>Yearly average used as scaler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039" y="2948040"/>
            <a:ext cx="6604278" cy="3909960"/>
          </a:xfrm>
          <a:prstGeom prst="rect">
            <a:avLst/>
          </a:prstGeom>
        </p:spPr>
      </p:pic>
    </p:spTree>
    <p:extLst>
      <p:ext uri="{BB962C8B-B14F-4D97-AF65-F5344CB8AC3E}">
        <p14:creationId xmlns:p14="http://schemas.microsoft.com/office/powerpoint/2010/main" val="4138997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Covariates: CO</a:t>
            </a:r>
            <a:r>
              <a:rPr lang="en-US" b="1" u="sng" baseline="-25000" dirty="0"/>
              <a:t>2</a:t>
            </a:r>
          </a:p>
        </p:txBody>
      </p:sp>
      <p:sp>
        <p:nvSpPr>
          <p:cNvPr id="3" name="Content Placeholder 2"/>
          <p:cNvSpPr>
            <a:spLocks noGrp="1"/>
          </p:cNvSpPr>
          <p:nvPr>
            <p:ph idx="1"/>
          </p:nvPr>
        </p:nvSpPr>
        <p:spPr>
          <a:xfrm>
            <a:off x="395438" y="1690688"/>
            <a:ext cx="10515600" cy="4351338"/>
          </a:xfrm>
        </p:spPr>
        <p:txBody>
          <a:bodyPr>
            <a:normAutofit/>
          </a:bodyPr>
          <a:lstStyle/>
          <a:p>
            <a:pPr lvl="1"/>
            <a:r>
              <a:rPr lang="en-US" sz="2000" dirty="0"/>
              <a:t>Emission Database for Global Atmospheric Research (EDGAR), release version 4.3.2. http://edgar.jrc.ec.europe.eu, 2016 forthcoming</a:t>
            </a:r>
          </a:p>
          <a:p>
            <a:pPr lvl="1"/>
            <a:r>
              <a:rPr lang="en-US" sz="2000" dirty="0"/>
              <a:t>Global CO2 emissions from fossil fuel use and cement production 1970-2015 in </a:t>
            </a:r>
            <a:r>
              <a:rPr lang="en-US" sz="2000" dirty="0" err="1"/>
              <a:t>mtons</a:t>
            </a:r>
            <a:endParaRPr lang="en-US" sz="2000" dirty="0"/>
          </a:p>
          <a:p>
            <a:pPr lvl="1"/>
            <a:r>
              <a:rPr lang="en-US" sz="2000" dirty="0"/>
              <a:t>207 Country total</a:t>
            </a:r>
          </a:p>
          <a:p>
            <a:pPr lvl="1"/>
            <a:r>
              <a:rPr lang="en-US" sz="2000" dirty="0"/>
              <a:t>2016 data is projected by time series model</a:t>
            </a:r>
          </a:p>
        </p:txBody>
      </p:sp>
      <p:pic>
        <p:nvPicPr>
          <p:cNvPr id="4" name="Picture 3"/>
          <p:cNvPicPr>
            <a:picLocks noChangeAspect="1"/>
          </p:cNvPicPr>
          <p:nvPr/>
        </p:nvPicPr>
        <p:blipFill>
          <a:blip r:embed="rId3"/>
          <a:stretch>
            <a:fillRect/>
          </a:stretch>
        </p:blipFill>
        <p:spPr>
          <a:xfrm>
            <a:off x="838200" y="4254366"/>
            <a:ext cx="5175123" cy="50713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220" y="2750443"/>
            <a:ext cx="5559782" cy="3291583"/>
          </a:xfrm>
          <a:prstGeom prst="rect">
            <a:avLst/>
          </a:prstGeom>
        </p:spPr>
      </p:pic>
    </p:spTree>
    <p:extLst>
      <p:ext uri="{BB962C8B-B14F-4D97-AF65-F5344CB8AC3E}">
        <p14:creationId xmlns:p14="http://schemas.microsoft.com/office/powerpoint/2010/main" val="191358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Covariates: Precipitation</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7003" y="1617045"/>
            <a:ext cx="5962207" cy="3529832"/>
          </a:xfrm>
        </p:spPr>
      </p:pic>
      <p:sp>
        <p:nvSpPr>
          <p:cNvPr id="4" name="Rectangle 3"/>
          <p:cNvSpPr/>
          <p:nvPr/>
        </p:nvSpPr>
        <p:spPr>
          <a:xfrm>
            <a:off x="-72614" y="6488668"/>
            <a:ext cx="4752519" cy="369332"/>
          </a:xfrm>
          <a:prstGeom prst="rect">
            <a:avLst/>
          </a:prstGeom>
        </p:spPr>
        <p:txBody>
          <a:bodyPr wrap="none">
            <a:spAutoFit/>
          </a:bodyPr>
          <a:lstStyle/>
          <a:p>
            <a:r>
              <a:rPr lang="en-US" dirty="0"/>
              <a:t>https://water.weather.gov/precip/download.php</a:t>
            </a:r>
          </a:p>
        </p:txBody>
      </p:sp>
      <p:sp>
        <p:nvSpPr>
          <p:cNvPr id="7" name="TextBox 6"/>
          <p:cNvSpPr txBox="1"/>
          <p:nvPr/>
        </p:nvSpPr>
        <p:spPr>
          <a:xfrm>
            <a:off x="693020" y="2871185"/>
            <a:ext cx="4985886" cy="1754326"/>
          </a:xfrm>
          <a:prstGeom prst="rect">
            <a:avLst/>
          </a:prstGeom>
          <a:noFill/>
        </p:spPr>
        <p:txBody>
          <a:bodyPr wrap="square" rtlCol="0">
            <a:spAutoFit/>
          </a:bodyPr>
          <a:lstStyle/>
          <a:p>
            <a:r>
              <a:rPr lang="en-US" dirty="0"/>
              <a:t>Data source: Advanced Hydrologic Prediction Service (National Weather Service)</a:t>
            </a:r>
          </a:p>
          <a:p>
            <a:endParaRPr lang="en-US" dirty="0"/>
          </a:p>
          <a:p>
            <a:r>
              <a:rPr lang="en-US" dirty="0"/>
              <a:t>Median is taken from monthly grid data (144 by 72)</a:t>
            </a:r>
          </a:p>
          <a:p>
            <a:endParaRPr lang="en-US" dirty="0"/>
          </a:p>
          <a:p>
            <a:endParaRPr lang="en-US" dirty="0"/>
          </a:p>
        </p:txBody>
      </p:sp>
    </p:spTree>
    <p:extLst>
      <p:ext uri="{BB962C8B-B14F-4D97-AF65-F5344CB8AC3E}">
        <p14:creationId xmlns:p14="http://schemas.microsoft.com/office/powerpoint/2010/main" val="39442458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RIGINALHEIGHT" val="213.7233"/>
  <p:tag name="ORIGINALWIDTH" val="2245.969"/>
  <p:tag name="OUTPUTDPI" val="1200"/>
  <p:tag name="LATEXADDIN" val="\documentclass{article}&#10;\usepackage{amsmath}&#10;\pagestyle{empty}&#10;\begin{document}&#10;&#10;$$&#10;da(f_1, f_2) = \inf_{\gamma_1,\gamma_2 \in \tilde{\Gamma}}&#10;(\parallel (f_1,\gamma_1)-(f_2,\gamma_2)\parallel)&#10;$$&#10;&#10;\end{document}"/>
  <p:tag name="IGUANATEXSIZE" val="20"/>
  <p:tag name="IGUANATEXCURSOR" val="171"/>
  <p:tag name="TRANSPARENCY" val="True"/>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359.2051"/>
  <p:tag name="ORIGINALWIDTH" val="2176.978"/>
  <p:tag name="OUTPUTDPI" val="1200"/>
  <p:tag name="LATEXADDIN" val="\documentclass{article}&#10;\usepackage{amsmath}&#10;\pagestyle{empty}&#10;\begin{document}&#10;&#10;$$&#10;R^2 = 1-\frac{\int_x \int_y Var_{full}(residual)dxdy}{\int_x \int_y Var_{simple}(residual)dxdy}&#10;$$&#10;\end{document}"/>
  <p:tag name="IGUANATEXSIZE" val="20"/>
  <p:tag name="IGUANATEXCURSOR" val="92"/>
  <p:tag name="TRANSPARENCY" val="True"/>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113.2358"/>
  <p:tag name="ORIGINALWIDTH" val="653.1683"/>
  <p:tag name="OUTPUTDPI" val="1200"/>
  <p:tag name="LATEXADDIN" val="\documentclass{article}&#10;\usepackage{amsmath}&#10;\pagestyle{empty}&#10;\begin{document}&#10;&#10;$$&#10;R^2=0.0798&#10;$$&#10;&#10;\end{document}"/>
  <p:tag name="IGUANATEXSIZE" val="20"/>
  <p:tag name="IGUANATEXCURSOR" val="97"/>
  <p:tag name="TRANSPARENCY" val="True"/>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25.2343"/>
  <p:tag name="ORIGINALWIDTH" val="1019.872"/>
  <p:tag name="OUTPUTDPI" val="1200"/>
  <p:tag name="LATEXADDIN" val="\documentclass{article}&#10;\usepackage{amsmath}&#10;\pagestyle{empty}&#10;\begin{document}&#10;&#10;$$&#10;=\parallel f_1-f_2(\gamma^*(t))\parallel&#10;$$&#10;&#10;&#10;\end{document}"/>
  <p:tag name="IGUANATEXSIZE" val="20"/>
  <p:tag name="IGUANATEXCURSOR" val="111"/>
  <p:tag name="TRANSPARENCY" val="True"/>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56.7304"/>
  <p:tag name="ORIGINALWIDTH" val="1692.538"/>
  <p:tag name="OUTPUTDPI" val="1200"/>
  <p:tag name="LATEXADDIN" val="\documentclass{article}&#10;\usepackage{amsmath}&#10;\pagestyle{empty}&#10;\begin{document}&#10;&#10;&#10;$$&#10;dp(f_1,f_2)=cos^{-1}(\ll I, r^{*\frac{1}{2}} \gg)&#10;$$&#10;&#10;&#10;\end{document}"/>
  <p:tag name="IGUANATEXSIZE" val="20"/>
  <p:tag name="IGUANATEXCURSOR" val="127"/>
  <p:tag name="TRANSPARENCY" val="True"/>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311.2111"/>
  <p:tag name="ORIGINALWIDTH" val="1208.849"/>
  <p:tag name="OUTPUTDPI" val="1200"/>
  <p:tag name="LATEXADDIN" val="\documentclass{article}&#10;\usepackage{amsmath}&#10;\pagestyle{empty}&#10;\begin{document}&#10;&#10;$$&#10;=cos^{-1}(\int_0^1\sqrt{r^*(t)}dt)&#10;$$&#10;&#10;&#10;\end{document}"/>
  <p:tag name="IGUANATEXSIZE" val="20"/>
  <p:tag name="IGUANATEXCURSOR" val="117"/>
  <p:tag name="TRANSPARENCY" val="True"/>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276.7154"/>
  <p:tag name="ORIGINALWIDTH" val="1313.836"/>
  <p:tag name="OUTPUTDPI" val="1200"/>
  <p:tag name="LATEXADDIN" val="\documentclass{article}&#10;\usepackage{amsmath}&#10;\pagestyle{empty}&#10;\begin{document}&#10;&#10;$$&#10;\int v(s,t)\xi_j(t)dt=\mu_j\xi(s)&#10;$$&#10;&#10;&#10;\end{document}"/>
  <p:tag name="IGUANATEXSIZE" val="20"/>
  <p:tag name="IGUANATEXCURSOR" val="116"/>
  <p:tag name="TRANSPARENCY" val="True"/>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347.2066"/>
  <p:tag name="ORIGINALWIDTH" val="110.2362"/>
  <p:tag name="OUTPUTDPI" val="1200"/>
  <p:tag name="LATEXADDIN" val="\documentclass{article}&#10;\usepackage{amsmath}&#10;\pagestyle{empty}&#10;\begin{document}&#10;&#10;$$&#10;\xi_j&#10;$$&#10;$$&#10;\mu_j&#10;$$&#10;&#10;&#10;\end{document}"/>
  <p:tag name="IGUANATEXSIZE" val="20"/>
  <p:tag name="IGUANATEXCURSOR" val="95"/>
  <p:tag name="TRANSPARENCY" val="True"/>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23.7346"/>
  <p:tag name="ORIGINALWIDTH" val="1029.621"/>
  <p:tag name="OUTPUTDPI" val="1200"/>
  <p:tag name="LATEXADDIN" val="\documentclass{article}&#10;\usepackage{amsmath}&#10;\pagestyle{empty}&#10;\begin{document}&#10;&#10;$$&#10;y(t) = \textbf{X}\beta(t) + \epsilon(t)&#10;$$&#10;&#10;&#10;\end{document}"/>
  <p:tag name="IGUANATEXSIZE" val="20"/>
  <p:tag name="IGUANATEXCURSOR" val="123"/>
  <p:tag name="TRANSPARENCY" val="True"/>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363.7046"/>
  <p:tag name="ORIGINALWIDTH" val="1664.792"/>
  <p:tag name="OUTPUTDPI" val="1200"/>
  <p:tag name="LATEXADDIN" val="\documentclass{article}&#10;\usepackage{amsmath}&#10;\pagestyle{empty}&#10;\begin{document}&#10;&#10;$$&#10;LOOCV = \sum_{i=1}^N\int (y_i-X\beta_{-i})^2&#10;$$&#10;&#10;&#10;\end{document}"/>
  <p:tag name="IGUANATEXSIZE" val="20"/>
  <p:tag name="IGUANATEXCURSOR" val="128"/>
  <p:tag name="TRANSPARENCY" val="True"/>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123.7346"/>
  <p:tag name="ORIGINALWIDTH" val="1029.621"/>
  <p:tag name="OUTPUTDPI" val="1200"/>
  <p:tag name="LATEXADDIN" val="\documentclass{article}&#10;\usepackage{amsmath}&#10;\pagestyle{empty}&#10;\begin{document}&#10;&#10;$$&#10;y(t) = \textbf{X}\beta(t) + \epsilon(t)&#10;$$&#10;&#10;&#10;\end{document}"/>
  <p:tag name="IGUANATEXSIZE" val="20"/>
  <p:tag name="IGUANATEXCURSOR" val="123"/>
  <p:tag name="TRANSPARENCY" val="True"/>
  <p:tag name="FILENAME" val=""/>
  <p:tag name="INPUTTYPE" val="0"/>
  <p:tag name="LATEXENGINEID" val="0"/>
  <p:tag name="TEMPFOLDER" val="c:\temp\"/>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16309</TotalTime>
  <Words>1750</Words>
  <Application>Microsoft Office PowerPoint</Application>
  <PresentationFormat>Widescreen</PresentationFormat>
  <Paragraphs>309</Paragraphs>
  <Slides>38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等线</vt:lpstr>
      <vt:lpstr>等线 Light</vt:lpstr>
      <vt:lpstr>Arial</vt:lpstr>
      <vt:lpstr>Arial Narrow</vt:lpstr>
      <vt:lpstr>Berlin Sans FB</vt:lpstr>
      <vt:lpstr>Bernard MT Condensed</vt:lpstr>
      <vt:lpstr>Calibri</vt:lpstr>
      <vt:lpstr>Calibri Light</vt:lpstr>
      <vt:lpstr>Cambria Math</vt:lpstr>
      <vt:lpstr>Office Theme</vt:lpstr>
      <vt:lpstr>Functional Data Analysis Regression on global ozone fluctuation</vt:lpstr>
      <vt:lpstr>PowerPoint Presentation</vt:lpstr>
      <vt:lpstr>What is functional data analysis</vt:lpstr>
      <vt:lpstr>PowerPoint Presentation</vt:lpstr>
      <vt:lpstr>Ozone Data</vt:lpstr>
      <vt:lpstr>Data visualization</vt:lpstr>
      <vt:lpstr>Covariates: Temperature</vt:lpstr>
      <vt:lpstr>Covariates: CO2</vt:lpstr>
      <vt:lpstr>Covariates: Precipitation</vt:lpstr>
      <vt:lpstr>Clean Ozone Data</vt:lpstr>
      <vt:lpstr>Clean Ozone Data (Cont.)</vt:lpstr>
      <vt:lpstr>PowerPoint Presentation</vt:lpstr>
      <vt:lpstr>Smoothing Ozone data</vt:lpstr>
      <vt:lpstr>PowerPoint Presentation</vt:lpstr>
      <vt:lpstr>Smoothing</vt:lpstr>
      <vt:lpstr>PowerPoint Presentation</vt:lpstr>
      <vt:lpstr>Choosing lambda by GCV</vt:lpstr>
      <vt:lpstr>Registration by SRSF</vt:lpstr>
      <vt:lpstr>Warping function r</vt:lpstr>
      <vt:lpstr>Square Root Slope Function (SRSF)</vt:lpstr>
      <vt:lpstr>Registering Ozone data</vt:lpstr>
      <vt:lpstr>Registering Ozone data Cont.</vt:lpstr>
      <vt:lpstr>Compare amplitude and phase variations</vt:lpstr>
      <vt:lpstr>Descriptive Statistics</vt:lpstr>
      <vt:lpstr>Functional Principal Components Analysis</vt:lpstr>
      <vt:lpstr>Visualize FPC</vt:lpstr>
      <vt:lpstr>Approx. 1978 Ozone level by FPCA</vt:lpstr>
      <vt:lpstr>PowerPoint Presentation</vt:lpstr>
      <vt:lpstr>Regression</vt:lpstr>
      <vt:lpstr>Smoothing Selection  (Changing number of basis)</vt:lpstr>
      <vt:lpstr>Smoothing Selection (Changing λ)</vt:lpstr>
      <vt:lpstr>Fit the Model</vt:lpstr>
      <vt:lpstr>Assessing fitting</vt:lpstr>
      <vt:lpstr>Confidence intervals of β’s</vt:lpstr>
      <vt:lpstr>Permutation test</vt:lpstr>
      <vt:lpstr>Summary</vt:lpstr>
      <vt:lpstr>Reference</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Data Analysis Regression on global ozone fluctuation</dc:title>
  <dc:creator>Li Sun</dc:creator>
  <cp:lastModifiedBy>Li Sun</cp:lastModifiedBy>
  <cp:revision>185</cp:revision>
  <dcterms:created xsi:type="dcterms:W3CDTF">2017-05-22T01:34:27Z</dcterms:created>
  <dcterms:modified xsi:type="dcterms:W3CDTF">2017-06-07T02:42:13Z</dcterms:modified>
</cp:coreProperties>
</file>